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93" r:id="rId2"/>
    <p:sldId id="294" r:id="rId3"/>
    <p:sldId id="267" r:id="rId4"/>
    <p:sldId id="290" r:id="rId5"/>
    <p:sldId id="279" r:id="rId6"/>
    <p:sldId id="280" r:id="rId7"/>
    <p:sldId id="281" r:id="rId8"/>
    <p:sldId id="282" r:id="rId9"/>
    <p:sldId id="283" r:id="rId10"/>
    <p:sldId id="264" r:id="rId11"/>
    <p:sldId id="276" r:id="rId12"/>
    <p:sldId id="292" r:id="rId13"/>
    <p:sldId id="271" r:id="rId14"/>
    <p:sldId id="272" r:id="rId15"/>
    <p:sldId id="273" r:id="rId16"/>
    <p:sldId id="274" r:id="rId17"/>
    <p:sldId id="275" r:id="rId18"/>
    <p:sldId id="268" r:id="rId19"/>
    <p:sldId id="291" r:id="rId20"/>
    <p:sldId id="284" r:id="rId21"/>
    <p:sldId id="285" r:id="rId22"/>
    <p:sldId id="286" r:id="rId23"/>
    <p:sldId id="287" r:id="rId24"/>
    <p:sldId id="288" r:id="rId25"/>
    <p:sldId id="28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inberg,Irina" initials="G" lastIdx="1" clrIdx="0">
    <p:extLst>
      <p:ext uri="{19B8F6BF-5375-455C-9EA6-DF929625EA0E}">
        <p15:presenceInfo xmlns:p15="http://schemas.microsoft.com/office/powerpoint/2012/main" userId="S-1-5-21-1308237860-4193317556-336787646-2665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3" d="100"/>
          <a:sy n="93" d="100"/>
        </p:scale>
        <p:origin x="1099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64FE-3599-4154-9C77-E0BF50DDC53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01D3F-52B1-4CE8-8988-652638100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848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64FE-3599-4154-9C77-E0BF50DDC53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01D3F-52B1-4CE8-8988-652638100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60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64FE-3599-4154-9C77-E0BF50DDC53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01D3F-52B1-4CE8-8988-652638100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904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64FE-3599-4154-9C77-E0BF50DDC53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01D3F-52B1-4CE8-8988-652638100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240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64FE-3599-4154-9C77-E0BF50DDC53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01D3F-52B1-4CE8-8988-652638100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926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64FE-3599-4154-9C77-E0BF50DDC53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01D3F-52B1-4CE8-8988-652638100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028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64FE-3599-4154-9C77-E0BF50DDC53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01D3F-52B1-4CE8-8988-652638100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042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64FE-3599-4154-9C77-E0BF50DDC53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01D3F-52B1-4CE8-8988-652638100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461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64FE-3599-4154-9C77-E0BF50DDC53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01D3F-52B1-4CE8-8988-652638100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22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64FE-3599-4154-9C77-E0BF50DDC53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01D3F-52B1-4CE8-8988-652638100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40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B64FE-3599-4154-9C77-E0BF50DDC53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01D3F-52B1-4CE8-8988-652638100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979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B64FE-3599-4154-9C77-E0BF50DDC53A}" type="datetimeFigureOut">
              <a:rPr lang="en-US" smtClean="0"/>
              <a:t>12/8/2016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01D3F-52B1-4CE8-8988-6526381008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6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bog.edu/about/budget/docs/performance_funding/PBF-2016-17-Packet.pdf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flbog.edu/about/budget/docs/performance_funding/PerformanceFundingModel_1213_ScoresPlusDetail.pdf" TargetMode="External"/><Relationship Id="rId4" Type="http://schemas.openxmlformats.org/officeDocument/2006/relationships/hyperlink" Target="http://www.flbog.edu/about/budget/docs/performance_funding/Final-Metric-Score-Sheets-Year-2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lbog.edu/about/budget/docs/performance_funding/PerformanceFundingModel_1213_ScoresPlusDetail.pdf" TargetMode="External"/><Relationship Id="rId5" Type="http://schemas.openxmlformats.org/officeDocument/2006/relationships/hyperlink" Target="http://www.flbog.edu/about/budget/docs/performance_funding/Final-Metric-Score-Sheets-Year-2.pdf" TargetMode="External"/><Relationship Id="rId4" Type="http://schemas.openxmlformats.org/officeDocument/2006/relationships/hyperlink" Target="http://www.flbog.edu/about/budget/docs/performance_funding/PBF-2016-17-Packet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bog.edu/about/budget/docs/performance_funding/PBF-2016-17-Packet.pdf" TargetMode="External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hyperlink" Target="http://www.flbog.edu/about/budget/docs/performance_funding/PerformanceFundingModel_1213_ScoresPlusDetail.pdf" TargetMode="External"/><Relationship Id="rId4" Type="http://schemas.openxmlformats.org/officeDocument/2006/relationships/hyperlink" Target="http://www.flbog.edu/about/budget/docs/performance_funding/Final-Metric-Score-Sheets-Year-2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lbog.edu/about/budget/docs/performance_funding/PerformanceFundingModel_1213_ScoresPlusDetail.pdf" TargetMode="External"/><Relationship Id="rId5" Type="http://schemas.openxmlformats.org/officeDocument/2006/relationships/hyperlink" Target="http://www.flbog.edu/about/budget/docs/performance_funding/Final-Metric-Score-Sheets-Year-2.pdf" TargetMode="External"/><Relationship Id="rId4" Type="http://schemas.openxmlformats.org/officeDocument/2006/relationships/hyperlink" Target="http://www.flbog.edu/about/budget/docs/performance_funding/PBF-2016-17-Packet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lbog.edu/about/budget/docs/performance_funding/PerformanceFundingModel_1213_ScoresPlusDetail.pdf" TargetMode="External"/><Relationship Id="rId5" Type="http://schemas.openxmlformats.org/officeDocument/2006/relationships/hyperlink" Target="http://www.flbog.edu/about/budget/docs/performance_funding/Final-Metric-Score-Sheets-Year-2.pdf" TargetMode="External"/><Relationship Id="rId4" Type="http://schemas.openxmlformats.org/officeDocument/2006/relationships/hyperlink" Target="http://www.flbog.edu/about/budget/docs/performance_funding/PBF-2016-17-Packet.pdf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bog.edu/about/_doc/budget/workplan_2015/2015_SYSTEM_WORK_PLAN_FINAL.pdf" TargetMode="External"/><Relationship Id="rId2" Type="http://schemas.openxmlformats.org/officeDocument/2006/relationships/hyperlink" Target="http://www.flbog.edu/about/_doc/budget/workplan_2016/2016_SYSTEM_WORK_PLAN__2016-09-09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emf"/><Relationship Id="rId4" Type="http://schemas.openxmlformats.org/officeDocument/2006/relationships/hyperlink" Target="http://www.flbog.edu/about/_doc/budget/workplan_2014-15/UF_2014-15_Workplan_FINAL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lbog.edu/about/_doc/budget/workplan_2014-15/UF_2014-15_Workplan_FINAL.pdf" TargetMode="External"/><Relationship Id="rId5" Type="http://schemas.openxmlformats.org/officeDocument/2006/relationships/hyperlink" Target="http://www.flbog.edu/about/_doc/budget/workplan_2015/2015_SYSTEM_WORK_PLAN_FINAL.pdf" TargetMode="External"/><Relationship Id="rId4" Type="http://schemas.openxmlformats.org/officeDocument/2006/relationships/hyperlink" Target="http://www.flbog.edu/about/_doc/budget/workplan_2016/2016_SYSTEM_WORK_PLAN__2016-09-09.pdf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bog.edu/about/_doc/budget/workplan_2016/2016_SYSTEM_WORK_PLAN__2016-09-09.pdf" TargetMode="External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5" Type="http://schemas.openxmlformats.org/officeDocument/2006/relationships/hyperlink" Target="http://www.flbog.edu/about/_doc/budget/workplan_2014-15/UF_2014-15_Workplan_FINAL.pdf" TargetMode="External"/><Relationship Id="rId4" Type="http://schemas.openxmlformats.org/officeDocument/2006/relationships/hyperlink" Target="http://www.flbog.edu/about/_doc/budget/workplan_2015/2015_SYSTEM_WORK_PLAN_FINAL.pdf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bog.edu/about/_doc/budget/workplan_2016/2016_SYSTEM_WORK_PLAN__2016-09-09.pdf" TargetMode="External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5" Type="http://schemas.openxmlformats.org/officeDocument/2006/relationships/hyperlink" Target="http://www.flbog.edu/about/_doc/budget/workplan_2014-15/UF_2014-15_Workplan_FINAL.pdf" TargetMode="External"/><Relationship Id="rId4" Type="http://schemas.openxmlformats.org/officeDocument/2006/relationships/hyperlink" Target="http://www.flbog.edu/about/_doc/budget/workplan_2015/2015_SYSTEM_WORK_PLAN_FINAL.pdf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lbog.edu/about/_doc/budget/workplan_2014-15/UF_2014-15_Workplan_FINAL.pdf" TargetMode="External"/><Relationship Id="rId5" Type="http://schemas.openxmlformats.org/officeDocument/2006/relationships/hyperlink" Target="http://www.flbog.edu/about/_doc/budget/workplan_2015/2015_SYSTEM_WORK_PLAN_FINAL.pdf" TargetMode="External"/><Relationship Id="rId4" Type="http://schemas.openxmlformats.org/officeDocument/2006/relationships/hyperlink" Target="http://www.flbog.edu/about/_doc/budget/workplan_2016/2016_SYSTEM_WORK_PLAN__2016-09-09.pdf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7" Type="http://schemas.openxmlformats.org/officeDocument/2006/relationships/image" Target="../media/image37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lbog.edu/about/_doc/budget/workplan_2014-15/UF_2014-15_Workplan_FINAL.pdf" TargetMode="External"/><Relationship Id="rId5" Type="http://schemas.openxmlformats.org/officeDocument/2006/relationships/hyperlink" Target="http://www.flbog.edu/about/_doc/budget/workplan_2015/2015_SYSTEM_WORK_PLAN_FINAL.pdf" TargetMode="External"/><Relationship Id="rId4" Type="http://schemas.openxmlformats.org/officeDocument/2006/relationships/hyperlink" Target="http://www.flbog.edu/about/_doc/budget/workplan_2016/2016_SYSTEM_WORK_PLAN__2016-09-09.pdf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lbog.edu/about/_doc/budget/workplan_2014-15/UF_2014-15_Workplan_FINAL.pdf" TargetMode="External"/><Relationship Id="rId5" Type="http://schemas.openxmlformats.org/officeDocument/2006/relationships/hyperlink" Target="http://www.flbog.edu/about/_doc/budget/workplan_2015/2015_SYSTEM_WORK_PLAN_FINAL.pdf" TargetMode="External"/><Relationship Id="rId4" Type="http://schemas.openxmlformats.org/officeDocument/2006/relationships/hyperlink" Target="http://www.flbog.edu/about/_doc/budget/workplan_2016/2016_SYSTEM_WORK_PLAN__2016-09-09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699022"/>
            <a:ext cx="6858000" cy="1163376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Jokerman" panose="04090605060D06020702" pitchFamily="82" charset="0"/>
              </a:rPr>
              <a:t>Draft Dashboard Styles</a:t>
            </a:r>
            <a:endParaRPr lang="en-US" dirty="0">
              <a:latin typeface="Jokerman" panose="04090605060D0602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 smtClean="0"/>
              <a:t>Presentation to UF BOT</a:t>
            </a:r>
          </a:p>
          <a:p>
            <a:pPr algn="l"/>
            <a:r>
              <a:rPr lang="en-US" dirty="0" smtClean="0"/>
              <a:t>December 1-2, 2016</a:t>
            </a:r>
          </a:p>
          <a:p>
            <a:pPr algn="l"/>
            <a:r>
              <a:rPr lang="en-US" dirty="0" smtClean="0"/>
              <a:t>Joe Glover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852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227" y="609600"/>
            <a:ext cx="5997146" cy="585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305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701" y="1699022"/>
            <a:ext cx="9073299" cy="179070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Performance Based Funding Metrics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46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8694" y="300174"/>
            <a:ext cx="7886700" cy="430492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Board of Governor’s</a:t>
            </a:r>
            <a:b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</a:b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Performance Funding </a:t>
            </a:r>
            <a:r>
              <a:rPr lang="en-US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DRAFT</a:t>
            </a:r>
            <a:endParaRPr lang="en-US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62" y="2550966"/>
            <a:ext cx="8116132" cy="128385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273225"/>
            <a:ext cx="65408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Sources: </a:t>
            </a:r>
            <a:endParaRPr lang="fr-FR" sz="800" dirty="0"/>
          </a:p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2016: </a:t>
            </a:r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  <a:hlinkClick r:id="rId3"/>
              </a:rPr>
              <a:t>http://</a:t>
            </a:r>
            <a:r>
              <a:rPr lang="fr-FR" sz="800" dirty="0" smtClean="0">
                <a:solidFill>
                  <a:srgbClr val="555555"/>
                </a:solidFill>
                <a:latin typeface="Arial" panose="020B0604020202020204" pitchFamily="34" charset="0"/>
                <a:hlinkClick r:id="rId3"/>
              </a:rPr>
              <a:t>www.flbog.edu/about/budget/docs/performance_funding/PBF-2016-17-Packet.pdf</a:t>
            </a:r>
            <a:endParaRPr lang="fr-FR" sz="800" dirty="0"/>
          </a:p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2015:</a:t>
            </a:r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  <a:hlinkClick r:id="rId4"/>
              </a:rPr>
              <a:t> http://www.flbog.edu/about/budget/docs/performance_funding/Final-Metric-Score-Sheets-Year-2.pdf</a:t>
            </a:r>
            <a:endParaRPr lang="fr-FR" sz="800" dirty="0"/>
          </a:p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2014: </a:t>
            </a:r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  <a:hlinkClick r:id="rId5"/>
              </a:rPr>
              <a:t>http://www.flbog.edu/about/budget/docs/performance_funding/PerformanceFundingModel_1213_ScoresPlusDetail.pdf</a:t>
            </a:r>
            <a:endParaRPr lang="en-US" sz="800" dirty="0"/>
          </a:p>
        </p:txBody>
      </p:sp>
      <p:graphicFrame>
        <p:nvGraphicFramePr>
          <p:cNvPr id="14" name="Content Placeholder 6"/>
          <p:cNvGraphicFramePr>
            <a:graphicFrameLocks/>
          </p:cNvGraphicFramePr>
          <p:nvPr>
            <p:extLst/>
          </p:nvPr>
        </p:nvGraphicFramePr>
        <p:xfrm>
          <a:off x="6989804" y="863996"/>
          <a:ext cx="2040893" cy="53119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30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1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UF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Benchmark at 10 points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8416179" y="1221448"/>
            <a:ext cx="457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8416180" y="898315"/>
            <a:ext cx="457200" cy="167298"/>
          </a:xfrm>
          <a:prstGeom prst="rect">
            <a:avLst/>
          </a:prstGeom>
          <a:solidFill>
            <a:schemeClr val="accent2">
              <a:alpha val="77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429001" y="1711114"/>
            <a:ext cx="2615513" cy="55348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Example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64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29" y="1587392"/>
            <a:ext cx="8313824" cy="1534921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8694" y="300174"/>
            <a:ext cx="7886700" cy="430492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Board of Governor’s</a:t>
            </a:r>
            <a:b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</a:b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Performance Funding </a:t>
            </a:r>
            <a:r>
              <a:rPr lang="en-US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DRAFT</a:t>
            </a:r>
            <a:endParaRPr lang="en-US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12" y="3977038"/>
            <a:ext cx="8334357" cy="13165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7612" y="3170515"/>
            <a:ext cx="80673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*The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shown is the originally approved metric. The new proposed BOG definition shown 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*in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latest </a:t>
            </a:r>
            <a:r>
              <a:rPr 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workplan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changes the metric to include graduates making $25k and up.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4539" y="2068495"/>
            <a:ext cx="4234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217962"/>
            <a:ext cx="65408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Sources: </a:t>
            </a:r>
            <a:endParaRPr lang="fr-FR" sz="800" dirty="0"/>
          </a:p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2016: </a:t>
            </a:r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  <a:hlinkClick r:id="rId4"/>
              </a:rPr>
              <a:t>http://</a:t>
            </a:r>
            <a:r>
              <a:rPr lang="fr-FR" sz="800" dirty="0" smtClean="0">
                <a:solidFill>
                  <a:srgbClr val="555555"/>
                </a:solidFill>
                <a:latin typeface="Arial" panose="020B0604020202020204" pitchFamily="34" charset="0"/>
                <a:hlinkClick r:id="rId4"/>
              </a:rPr>
              <a:t>www.flbog.edu/about/budget/docs/performance_funding/PBF-2016-17-Packet.pdf</a:t>
            </a:r>
            <a:endParaRPr lang="fr-FR" sz="800" dirty="0"/>
          </a:p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2015:</a:t>
            </a:r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  <a:hlinkClick r:id="rId5"/>
              </a:rPr>
              <a:t> http://www.flbog.edu/about/budget/docs/performance_funding/Final-Metric-Score-Sheets-Year-2.pdf</a:t>
            </a:r>
            <a:endParaRPr lang="fr-FR" sz="800" dirty="0"/>
          </a:p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2014: </a:t>
            </a:r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  <a:hlinkClick r:id="rId6"/>
              </a:rPr>
              <a:t>http://www.flbog.edu/about/budget/docs/performance_funding/PerformanceFundingModel_1213_ScoresPlusDetail.pdf</a:t>
            </a:r>
            <a:endParaRPr lang="en-US" sz="800" dirty="0"/>
          </a:p>
        </p:txBody>
      </p:sp>
      <p:graphicFrame>
        <p:nvGraphicFramePr>
          <p:cNvPr id="1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2901832"/>
              </p:ext>
            </p:extLst>
          </p:nvPr>
        </p:nvGraphicFramePr>
        <p:xfrm>
          <a:off x="6989804" y="863996"/>
          <a:ext cx="2040893" cy="53119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30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1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UF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Benchmark at 10 points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9" name="Straight Connector 18"/>
          <p:cNvCxnSpPr/>
          <p:nvPr/>
        </p:nvCxnSpPr>
        <p:spPr>
          <a:xfrm>
            <a:off x="8416179" y="1221448"/>
            <a:ext cx="457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8416180" y="898315"/>
            <a:ext cx="457200" cy="167298"/>
          </a:xfrm>
          <a:prstGeom prst="rect">
            <a:avLst/>
          </a:prstGeom>
          <a:solidFill>
            <a:schemeClr val="accent2">
              <a:alpha val="77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93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8694" y="300174"/>
            <a:ext cx="7886700" cy="430492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Board of Governor’s</a:t>
            </a:r>
            <a:b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</a:b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Performance Funding </a:t>
            </a:r>
            <a:r>
              <a:rPr lang="en-US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DRAFT</a:t>
            </a:r>
            <a:endParaRPr lang="en-US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49" y="3739723"/>
            <a:ext cx="8341182" cy="135146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6273225"/>
            <a:ext cx="65408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Sources: </a:t>
            </a:r>
            <a:endParaRPr lang="fr-FR" sz="800" dirty="0"/>
          </a:p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2016: </a:t>
            </a:r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  <a:hlinkClick r:id="rId3"/>
              </a:rPr>
              <a:t>http://</a:t>
            </a:r>
            <a:r>
              <a:rPr lang="fr-FR" sz="800" dirty="0" smtClean="0">
                <a:solidFill>
                  <a:srgbClr val="555555"/>
                </a:solidFill>
                <a:latin typeface="Arial" panose="020B0604020202020204" pitchFamily="34" charset="0"/>
                <a:hlinkClick r:id="rId3"/>
              </a:rPr>
              <a:t>www.flbog.edu/about/budget/docs/performance_funding/PBF-2016-17-Packet.pdf</a:t>
            </a:r>
            <a:endParaRPr lang="fr-FR" sz="800" dirty="0"/>
          </a:p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2015:</a:t>
            </a:r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  <a:hlinkClick r:id="rId4"/>
              </a:rPr>
              <a:t> http://www.flbog.edu/about/budget/docs/performance_funding/Final-Metric-Score-Sheets-Year-2.pdf</a:t>
            </a:r>
            <a:endParaRPr lang="fr-FR" sz="800" dirty="0"/>
          </a:p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2014: </a:t>
            </a:r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  <a:hlinkClick r:id="rId5"/>
              </a:rPr>
              <a:t>http://www.flbog.edu/about/budget/docs/performance_funding/PerformanceFundingModel_1213_ScoresPlusDetail.pdf</a:t>
            </a:r>
            <a:endParaRPr lang="en-US" sz="800" dirty="0"/>
          </a:p>
        </p:txBody>
      </p:sp>
      <p:graphicFrame>
        <p:nvGraphicFramePr>
          <p:cNvPr id="1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7777281"/>
              </p:ext>
            </p:extLst>
          </p:nvPr>
        </p:nvGraphicFramePr>
        <p:xfrm>
          <a:off x="6989804" y="863996"/>
          <a:ext cx="2040893" cy="53119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30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1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UF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Benchmark at 10 points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6" name="Straight Connector 15"/>
          <p:cNvCxnSpPr/>
          <p:nvPr/>
        </p:nvCxnSpPr>
        <p:spPr>
          <a:xfrm>
            <a:off x="8416179" y="1221448"/>
            <a:ext cx="457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8416180" y="898315"/>
            <a:ext cx="457200" cy="167298"/>
          </a:xfrm>
          <a:prstGeom prst="rect">
            <a:avLst/>
          </a:prstGeom>
          <a:solidFill>
            <a:schemeClr val="accent2">
              <a:alpha val="77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977" y="1752640"/>
            <a:ext cx="8360062" cy="133917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1275562" y="2043095"/>
            <a:ext cx="7453032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600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8694" y="300174"/>
            <a:ext cx="7886700" cy="430492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Board of Governor’s</a:t>
            </a:r>
            <a:b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</a:b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Performance Funding </a:t>
            </a:r>
            <a:r>
              <a:rPr lang="en-US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DRAFT</a:t>
            </a:r>
            <a:endParaRPr lang="en-US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52" y="1810729"/>
            <a:ext cx="8393756" cy="13331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552" y="3680719"/>
            <a:ext cx="8393756" cy="132598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217962"/>
            <a:ext cx="65408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Sources: </a:t>
            </a:r>
            <a:endParaRPr lang="fr-FR" sz="800" dirty="0"/>
          </a:p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2016: http://</a:t>
            </a:r>
            <a:r>
              <a:rPr lang="fr-FR" sz="800" dirty="0" smtClean="0">
                <a:solidFill>
                  <a:srgbClr val="555555"/>
                </a:solidFill>
                <a:latin typeface="Arial" panose="020B0604020202020204" pitchFamily="34" charset="0"/>
              </a:rPr>
              <a:t>www.flbog.edu/about/budget/docs/performance_funding/PBF-2016-17-Packet.pdf</a:t>
            </a:r>
            <a:endParaRPr lang="fr-FR" sz="800" dirty="0"/>
          </a:p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2015: http://www.flbog.edu/about/budget/docs/performance_funding/Final-Metric-Score-Sheets-Year-2.pdf</a:t>
            </a:r>
            <a:endParaRPr lang="fr-FR" sz="800" dirty="0"/>
          </a:p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2014: http://www.flbog.edu/about/budget/docs/performance_funding/PerformanceFundingModel_1213_ScoresPlusDetail.pdf</a:t>
            </a:r>
            <a:endParaRPr lang="en-US" sz="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714" y="923256"/>
            <a:ext cx="2025286" cy="63604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1314637" y="2105618"/>
            <a:ext cx="7453032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306822" y="3973495"/>
            <a:ext cx="7453032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99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8694" y="300174"/>
            <a:ext cx="7886700" cy="430492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Board of Governor’s</a:t>
            </a:r>
            <a:b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</a:b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Performance Funding </a:t>
            </a:r>
            <a:r>
              <a:rPr lang="en-US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DRAFT</a:t>
            </a:r>
            <a:endParaRPr lang="en-US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35" y="1853608"/>
            <a:ext cx="8329324" cy="13229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71" y="3657694"/>
            <a:ext cx="8363230" cy="132294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273225"/>
            <a:ext cx="65408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Sources: </a:t>
            </a:r>
            <a:endParaRPr lang="fr-FR" sz="800" dirty="0"/>
          </a:p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2016: </a:t>
            </a:r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  <a:hlinkClick r:id="rId4"/>
              </a:rPr>
              <a:t>http://</a:t>
            </a:r>
            <a:r>
              <a:rPr lang="fr-FR" sz="800" dirty="0" smtClean="0">
                <a:solidFill>
                  <a:srgbClr val="555555"/>
                </a:solidFill>
                <a:latin typeface="Arial" panose="020B0604020202020204" pitchFamily="34" charset="0"/>
                <a:hlinkClick r:id="rId4"/>
              </a:rPr>
              <a:t>www.flbog.edu/about/budget/docs/performance_funding/PBF-2016-17-Packet.pdf</a:t>
            </a:r>
            <a:endParaRPr lang="fr-FR" sz="800" dirty="0"/>
          </a:p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2015:</a:t>
            </a:r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  <a:hlinkClick r:id="rId5"/>
              </a:rPr>
              <a:t> http://www.flbog.edu/about/budget/docs/performance_funding/Final-Metric-Score-Sheets-Year-2.pdf</a:t>
            </a:r>
            <a:endParaRPr lang="fr-FR" sz="800" dirty="0"/>
          </a:p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2014: </a:t>
            </a:r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  <a:hlinkClick r:id="rId6"/>
              </a:rPr>
              <a:t>http://www.flbog.edu/about/budget/docs/performance_funding/PerformanceFundingModel_1213_ScoresPlusDetail.pdf</a:t>
            </a:r>
            <a:endParaRPr lang="en-US" sz="800" dirty="0"/>
          </a:p>
        </p:txBody>
      </p:sp>
      <p:graphicFrame>
        <p:nvGraphicFramePr>
          <p:cNvPr id="1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7777281"/>
              </p:ext>
            </p:extLst>
          </p:nvPr>
        </p:nvGraphicFramePr>
        <p:xfrm>
          <a:off x="6989804" y="863996"/>
          <a:ext cx="2040893" cy="53119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30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1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UF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Benchmark at 10 points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8416179" y="1221448"/>
            <a:ext cx="457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8416180" y="898315"/>
            <a:ext cx="457200" cy="167298"/>
          </a:xfrm>
          <a:prstGeom prst="rect">
            <a:avLst/>
          </a:prstGeom>
          <a:solidFill>
            <a:schemeClr val="accent2">
              <a:alpha val="77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284569" y="2144695"/>
            <a:ext cx="7453032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261124" y="3950048"/>
            <a:ext cx="7453032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403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8694" y="300174"/>
            <a:ext cx="7886700" cy="430492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Board of Governor’s</a:t>
            </a:r>
            <a:b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</a:b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Performance Funding </a:t>
            </a:r>
            <a:r>
              <a:rPr lang="en-US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DRAFT</a:t>
            </a:r>
            <a:endParaRPr lang="en-US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99" y="1752640"/>
            <a:ext cx="8279199" cy="133490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99" y="3593444"/>
            <a:ext cx="8279200" cy="128875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8199" y="4856811"/>
            <a:ext cx="40372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*2016 and 2015 data are both based on 2013-14 fiscal years.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8694" y="3829666"/>
            <a:ext cx="4234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693" y="4048382"/>
            <a:ext cx="4234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6273225"/>
            <a:ext cx="65408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Sources: </a:t>
            </a:r>
            <a:endParaRPr lang="fr-FR" sz="800" dirty="0"/>
          </a:p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2016: </a:t>
            </a:r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  <a:hlinkClick r:id="rId4"/>
              </a:rPr>
              <a:t>http://</a:t>
            </a:r>
            <a:r>
              <a:rPr lang="fr-FR" sz="800" dirty="0" smtClean="0">
                <a:solidFill>
                  <a:srgbClr val="555555"/>
                </a:solidFill>
                <a:latin typeface="Arial" panose="020B0604020202020204" pitchFamily="34" charset="0"/>
                <a:hlinkClick r:id="rId4"/>
              </a:rPr>
              <a:t>www.flbog.edu/about/budget/docs/performance_funding/PBF-2016-17-Packet.pdf</a:t>
            </a:r>
            <a:endParaRPr lang="fr-FR" sz="800" dirty="0"/>
          </a:p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2015:</a:t>
            </a:r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  <a:hlinkClick r:id="rId5"/>
              </a:rPr>
              <a:t> http://www.flbog.edu/about/budget/docs/performance_funding/Final-Metric-Score-Sheets-Year-2.pdf</a:t>
            </a:r>
            <a:endParaRPr lang="fr-FR" sz="800" dirty="0"/>
          </a:p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2014: </a:t>
            </a:r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  <a:hlinkClick r:id="rId6"/>
              </a:rPr>
              <a:t>http://www.flbog.edu/about/budget/docs/performance_funding/PerformanceFundingModel_1213_ScoresPlusDetail.pdf</a:t>
            </a:r>
            <a:endParaRPr lang="en-US" sz="800" dirty="0"/>
          </a:p>
        </p:txBody>
      </p:sp>
      <p:graphicFrame>
        <p:nvGraphicFramePr>
          <p:cNvPr id="1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7777281"/>
              </p:ext>
            </p:extLst>
          </p:nvPr>
        </p:nvGraphicFramePr>
        <p:xfrm>
          <a:off x="6989804" y="863996"/>
          <a:ext cx="2040893" cy="53119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30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1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UF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Benchmark at 10 points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7" name="Straight Connector 16"/>
          <p:cNvCxnSpPr/>
          <p:nvPr/>
        </p:nvCxnSpPr>
        <p:spPr>
          <a:xfrm>
            <a:off x="8416179" y="1221448"/>
            <a:ext cx="4572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8416180" y="898315"/>
            <a:ext cx="457200" cy="167298"/>
          </a:xfrm>
          <a:prstGeom prst="rect">
            <a:avLst/>
          </a:prstGeom>
          <a:solidFill>
            <a:schemeClr val="accent2">
              <a:alpha val="77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783830" y="3873707"/>
            <a:ext cx="797356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97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Metrics that Matter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92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93408" y="2758613"/>
            <a:ext cx="58541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chemeClr val="accent2"/>
                </a:solidFill>
                <a:latin typeface="Trebuchet MS" panose="020B0603020202020204" pitchFamily="34" charset="0"/>
              </a:rPr>
              <a:t>Undergraduate Students</a:t>
            </a:r>
            <a:endParaRPr lang="en-US" sz="1600" b="1" i="1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93408" y="118691"/>
            <a:ext cx="7886700" cy="430492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Metrics that Matter </a:t>
            </a:r>
            <a:r>
              <a:rPr lang="en-US" sz="2800" dirty="0">
                <a:solidFill>
                  <a:srgbClr val="C00000"/>
                </a:solidFill>
                <a:latin typeface="Trebuchet MS" panose="020B0603020202020204" pitchFamily="34" charset="0"/>
              </a:rPr>
              <a:t>DRAFT</a:t>
            </a:r>
            <a:endParaRPr lang="en-US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13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3348755"/>
              </p:ext>
            </p:extLst>
          </p:nvPr>
        </p:nvGraphicFramePr>
        <p:xfrm>
          <a:off x="6908429" y="674184"/>
          <a:ext cx="2040893" cy="7315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30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1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UF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Top</a:t>
                      </a:r>
                      <a:r>
                        <a:rPr lang="en-US" sz="1050" b="1" i="0" u="none" strike="noStrike" baseline="0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 10 Threshold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Top 10 Average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4" name="Straight Connector 13"/>
          <p:cNvCxnSpPr/>
          <p:nvPr/>
        </p:nvCxnSpPr>
        <p:spPr>
          <a:xfrm>
            <a:off x="8334805" y="1288338"/>
            <a:ext cx="457200" cy="0"/>
          </a:xfrm>
          <a:prstGeom prst="line">
            <a:avLst/>
          </a:prstGeom>
          <a:ln w="38100">
            <a:solidFill>
              <a:srgbClr val="2679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334805" y="1027337"/>
            <a:ext cx="457200" cy="0"/>
          </a:xfrm>
          <a:prstGeom prst="line">
            <a:avLst/>
          </a:prstGeom>
          <a:ln w="38100">
            <a:solidFill>
              <a:srgbClr val="B40F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8334806" y="697630"/>
            <a:ext cx="457200" cy="167298"/>
          </a:xfrm>
          <a:prstGeom prst="rect">
            <a:avLst/>
          </a:prstGeom>
          <a:solidFill>
            <a:srgbClr val="62B6D5">
              <a:alpha val="50196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429001" y="1711114"/>
            <a:ext cx="2615513" cy="55348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Example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11" y="3224757"/>
            <a:ext cx="6684264" cy="1753625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1592018" y="3482681"/>
            <a:ext cx="6312794" cy="6367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340694" y="7537168"/>
            <a:ext cx="797356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36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214" y="1604562"/>
            <a:ext cx="6684695" cy="17589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408" y="118691"/>
            <a:ext cx="7886700" cy="430492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Metrics that Matter </a:t>
            </a:r>
            <a:r>
              <a:rPr lang="en-US" sz="2800" dirty="0">
                <a:solidFill>
                  <a:srgbClr val="C00000"/>
                </a:solidFill>
                <a:latin typeface="Trebuchet MS" panose="020B0603020202020204" pitchFamily="34" charset="0"/>
              </a:rPr>
              <a:t>DRAFT</a:t>
            </a:r>
            <a:endParaRPr lang="en-US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7002" y="1236427"/>
            <a:ext cx="58541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chemeClr val="accent2"/>
                </a:solidFill>
                <a:latin typeface="Trebuchet MS" panose="020B0603020202020204" pitchFamily="34" charset="0"/>
              </a:rPr>
              <a:t>Financial Factors</a:t>
            </a:r>
          </a:p>
        </p:txBody>
      </p:sp>
      <p:graphicFrame>
        <p:nvGraphicFramePr>
          <p:cNvPr id="18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0625522"/>
              </p:ext>
            </p:extLst>
          </p:nvPr>
        </p:nvGraphicFramePr>
        <p:xfrm>
          <a:off x="6908429" y="674184"/>
          <a:ext cx="2040893" cy="7315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30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1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UF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Top</a:t>
                      </a:r>
                      <a:r>
                        <a:rPr lang="en-US" sz="1050" b="1" i="0" u="none" strike="noStrike" baseline="0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 10 Threshold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Top 10 Average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9" name="Straight Connector 18"/>
          <p:cNvCxnSpPr/>
          <p:nvPr/>
        </p:nvCxnSpPr>
        <p:spPr>
          <a:xfrm>
            <a:off x="8334805" y="1288338"/>
            <a:ext cx="457200" cy="0"/>
          </a:xfrm>
          <a:prstGeom prst="line">
            <a:avLst/>
          </a:prstGeom>
          <a:ln w="38100">
            <a:solidFill>
              <a:srgbClr val="2679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334805" y="1027337"/>
            <a:ext cx="457200" cy="0"/>
          </a:xfrm>
          <a:prstGeom prst="line">
            <a:avLst/>
          </a:prstGeom>
          <a:ln w="38100">
            <a:solidFill>
              <a:srgbClr val="B40F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8334806" y="697630"/>
            <a:ext cx="457200" cy="167298"/>
          </a:xfrm>
          <a:prstGeom prst="rect">
            <a:avLst/>
          </a:prstGeom>
          <a:solidFill>
            <a:srgbClr val="62B6D5">
              <a:alpha val="50196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 flipH="1" flipV="1">
            <a:off x="7974648" y="1854430"/>
            <a:ext cx="1" cy="109728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384" y="3335172"/>
            <a:ext cx="6684264" cy="17562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214" y="5170772"/>
            <a:ext cx="6684264" cy="1659467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5340694" y="7537168"/>
            <a:ext cx="797356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1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515" y="2236951"/>
            <a:ext cx="6684264" cy="17536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74565" y="1608229"/>
            <a:ext cx="58541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chemeClr val="accent2"/>
                </a:solidFill>
                <a:latin typeface="Trebuchet MS" panose="020B0603020202020204" pitchFamily="34" charset="0"/>
              </a:rPr>
              <a:t>Faculty</a:t>
            </a:r>
            <a:endParaRPr lang="en-US" sz="1600" b="1" i="1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793408" y="118691"/>
            <a:ext cx="7886700" cy="430492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Metrics that Matter </a:t>
            </a:r>
            <a:r>
              <a:rPr lang="en-US" sz="2800" dirty="0">
                <a:solidFill>
                  <a:srgbClr val="C00000"/>
                </a:solidFill>
                <a:latin typeface="Trebuchet MS" panose="020B0603020202020204" pitchFamily="34" charset="0"/>
              </a:rPr>
              <a:t>DRAFT</a:t>
            </a:r>
            <a:endParaRPr lang="en-US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210" y="4280744"/>
            <a:ext cx="6684264" cy="1761454"/>
          </a:xfrm>
          <a:prstGeom prst="rect">
            <a:avLst/>
          </a:prstGeom>
        </p:spPr>
      </p:pic>
      <p:graphicFrame>
        <p:nvGraphicFramePr>
          <p:cNvPr id="19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0625522"/>
              </p:ext>
            </p:extLst>
          </p:nvPr>
        </p:nvGraphicFramePr>
        <p:xfrm>
          <a:off x="6908429" y="674184"/>
          <a:ext cx="2040893" cy="7315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30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1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UF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Top</a:t>
                      </a:r>
                      <a:r>
                        <a:rPr lang="en-US" sz="1050" b="1" i="0" u="none" strike="noStrike" baseline="0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 10 Threshold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Top 10 Average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20" name="Straight Connector 19"/>
          <p:cNvCxnSpPr/>
          <p:nvPr/>
        </p:nvCxnSpPr>
        <p:spPr>
          <a:xfrm>
            <a:off x="8334805" y="1288338"/>
            <a:ext cx="457200" cy="0"/>
          </a:xfrm>
          <a:prstGeom prst="line">
            <a:avLst/>
          </a:prstGeom>
          <a:ln w="38100">
            <a:solidFill>
              <a:srgbClr val="2679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334805" y="1027337"/>
            <a:ext cx="457200" cy="0"/>
          </a:xfrm>
          <a:prstGeom prst="line">
            <a:avLst/>
          </a:prstGeom>
          <a:ln w="38100">
            <a:solidFill>
              <a:srgbClr val="B40F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8334806" y="697630"/>
            <a:ext cx="457200" cy="167298"/>
          </a:xfrm>
          <a:prstGeom prst="rect">
            <a:avLst/>
          </a:prstGeom>
          <a:solidFill>
            <a:srgbClr val="62B6D5">
              <a:alpha val="50196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259928" y="2488949"/>
            <a:ext cx="6675120" cy="6367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763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128" y="3179564"/>
            <a:ext cx="6684264" cy="17562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129" y="1269336"/>
            <a:ext cx="6684264" cy="17588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127" y="5101236"/>
            <a:ext cx="6684264" cy="1761455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793408" y="118691"/>
            <a:ext cx="7886700" cy="430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Metrics that Matter </a:t>
            </a:r>
            <a:r>
              <a:rPr lang="en-US" sz="2800" smtClean="0">
                <a:solidFill>
                  <a:srgbClr val="C00000"/>
                </a:solidFill>
                <a:latin typeface="Trebuchet MS" panose="020B0603020202020204" pitchFamily="34" charset="0"/>
              </a:rPr>
              <a:t>DRAFT</a:t>
            </a:r>
            <a:endParaRPr lang="en-US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0546" y="855086"/>
            <a:ext cx="58541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chemeClr val="accent2"/>
                </a:solidFill>
                <a:latin typeface="Trebuchet MS" panose="020B0603020202020204" pitchFamily="34" charset="0"/>
              </a:rPr>
              <a:t>Research Factors</a:t>
            </a:r>
            <a:endParaRPr lang="en-US" sz="1600" b="1" i="1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1360127" y="3430954"/>
            <a:ext cx="6684264" cy="1109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00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93408" y="1663557"/>
            <a:ext cx="58541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chemeClr val="accent2"/>
                </a:solidFill>
                <a:latin typeface="Trebuchet MS" panose="020B0603020202020204" pitchFamily="34" charset="0"/>
              </a:rPr>
              <a:t>Economic Development</a:t>
            </a:r>
            <a:endParaRPr lang="en-US" sz="1600" b="1" i="1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93408" y="118691"/>
            <a:ext cx="7886700" cy="430492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Metrics that Matter </a:t>
            </a:r>
            <a:r>
              <a:rPr lang="en-US" sz="2800" dirty="0">
                <a:solidFill>
                  <a:srgbClr val="C00000"/>
                </a:solidFill>
                <a:latin typeface="Trebuchet MS" panose="020B0603020202020204" pitchFamily="34" charset="0"/>
              </a:rPr>
              <a:t>DRAFT</a:t>
            </a:r>
            <a:endParaRPr lang="en-US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03" y="4265248"/>
            <a:ext cx="6684264" cy="1555476"/>
          </a:xfrm>
          <a:prstGeom prst="rect">
            <a:avLst/>
          </a:prstGeom>
        </p:spPr>
      </p:pic>
      <p:graphicFrame>
        <p:nvGraphicFramePr>
          <p:cNvPr id="19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0625522"/>
              </p:ext>
            </p:extLst>
          </p:nvPr>
        </p:nvGraphicFramePr>
        <p:xfrm>
          <a:off x="6908429" y="674184"/>
          <a:ext cx="2040893" cy="7315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30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1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UF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Top</a:t>
                      </a:r>
                      <a:r>
                        <a:rPr lang="en-US" sz="1050" b="1" i="0" u="none" strike="noStrike" baseline="0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 10 Threshold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Top 10 Average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20" name="Straight Connector 19"/>
          <p:cNvCxnSpPr/>
          <p:nvPr/>
        </p:nvCxnSpPr>
        <p:spPr>
          <a:xfrm>
            <a:off x="8334805" y="1288338"/>
            <a:ext cx="457200" cy="0"/>
          </a:xfrm>
          <a:prstGeom prst="line">
            <a:avLst/>
          </a:prstGeom>
          <a:ln w="38100">
            <a:solidFill>
              <a:srgbClr val="2679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334805" y="1027337"/>
            <a:ext cx="457200" cy="0"/>
          </a:xfrm>
          <a:prstGeom prst="line">
            <a:avLst/>
          </a:prstGeom>
          <a:ln w="38100">
            <a:solidFill>
              <a:srgbClr val="B40F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8334806" y="697630"/>
            <a:ext cx="457200" cy="167298"/>
          </a:xfrm>
          <a:prstGeom prst="rect">
            <a:avLst/>
          </a:prstGeom>
          <a:solidFill>
            <a:srgbClr val="62B6D5">
              <a:alpha val="50196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503" y="2122832"/>
            <a:ext cx="6684264" cy="156242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flipV="1">
            <a:off x="1363366" y="4517292"/>
            <a:ext cx="6583680" cy="1109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40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31628" y="1370868"/>
            <a:ext cx="58541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chemeClr val="accent2"/>
                </a:solidFill>
                <a:latin typeface="Trebuchet MS" panose="020B0603020202020204" pitchFamily="34" charset="0"/>
              </a:rPr>
              <a:t>Undergraduate Students</a:t>
            </a:r>
            <a:endParaRPr lang="en-US" sz="1600" b="1" i="1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93408" y="118691"/>
            <a:ext cx="7886700" cy="430492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Metrics that Matter </a:t>
            </a:r>
            <a:r>
              <a:rPr lang="en-US" sz="2800" dirty="0">
                <a:solidFill>
                  <a:srgbClr val="C00000"/>
                </a:solidFill>
                <a:latin typeface="Trebuchet MS" panose="020B0603020202020204" pitchFamily="34" charset="0"/>
              </a:rPr>
              <a:t>DRAFT</a:t>
            </a:r>
            <a:endParaRPr lang="en-US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770" y="1806305"/>
            <a:ext cx="6684264" cy="17614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770" y="4100080"/>
            <a:ext cx="6684264" cy="1753625"/>
          </a:xfrm>
          <a:prstGeom prst="rect">
            <a:avLst/>
          </a:prstGeom>
        </p:spPr>
      </p:pic>
      <p:graphicFrame>
        <p:nvGraphicFramePr>
          <p:cNvPr id="10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8585362"/>
              </p:ext>
            </p:extLst>
          </p:nvPr>
        </p:nvGraphicFramePr>
        <p:xfrm>
          <a:off x="6908429" y="674184"/>
          <a:ext cx="2040893" cy="7315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30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1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UF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Top</a:t>
                      </a:r>
                      <a:r>
                        <a:rPr lang="en-US" sz="1050" b="1" i="0" u="none" strike="noStrike" baseline="0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 10 Threshold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Top 10 Average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3" name="Straight Connector 12"/>
          <p:cNvCxnSpPr/>
          <p:nvPr/>
        </p:nvCxnSpPr>
        <p:spPr>
          <a:xfrm>
            <a:off x="8334805" y="1288338"/>
            <a:ext cx="457200" cy="0"/>
          </a:xfrm>
          <a:prstGeom prst="line">
            <a:avLst/>
          </a:prstGeom>
          <a:ln w="38100">
            <a:solidFill>
              <a:srgbClr val="2679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334805" y="1027337"/>
            <a:ext cx="457200" cy="0"/>
          </a:xfrm>
          <a:prstGeom prst="line">
            <a:avLst/>
          </a:prstGeom>
          <a:ln w="38100">
            <a:solidFill>
              <a:srgbClr val="B40F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8334806" y="697630"/>
            <a:ext cx="457200" cy="167298"/>
          </a:xfrm>
          <a:prstGeom prst="rect">
            <a:avLst/>
          </a:prstGeom>
          <a:solidFill>
            <a:srgbClr val="62B6D5">
              <a:alpha val="50196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595991" y="4355260"/>
            <a:ext cx="6312794" cy="6367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571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58420" y="1324382"/>
            <a:ext cx="58541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chemeClr val="accent2"/>
                </a:solidFill>
                <a:latin typeface="Trebuchet MS" panose="020B0603020202020204" pitchFamily="34" charset="0"/>
              </a:rPr>
              <a:t>Undergraduate Students</a:t>
            </a:r>
            <a:endParaRPr lang="en-US" sz="1600" b="1" i="1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93408" y="118691"/>
            <a:ext cx="7886700" cy="430492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Metrics that Matter </a:t>
            </a:r>
            <a:r>
              <a:rPr lang="en-US" sz="2800" dirty="0">
                <a:solidFill>
                  <a:srgbClr val="C00000"/>
                </a:solidFill>
                <a:latin typeface="Trebuchet MS" panose="020B0603020202020204" pitchFamily="34" charset="0"/>
              </a:rPr>
              <a:t>DRAFT</a:t>
            </a:r>
            <a:endParaRPr lang="en-US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84" y="1790308"/>
            <a:ext cx="6684264" cy="17614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713" y="4264638"/>
            <a:ext cx="6684264" cy="1753625"/>
          </a:xfrm>
          <a:prstGeom prst="rect">
            <a:avLst/>
          </a:prstGeom>
        </p:spPr>
      </p:pic>
      <p:graphicFrame>
        <p:nvGraphicFramePr>
          <p:cNvPr id="8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0625522"/>
              </p:ext>
            </p:extLst>
          </p:nvPr>
        </p:nvGraphicFramePr>
        <p:xfrm>
          <a:off x="6908429" y="674184"/>
          <a:ext cx="2040893" cy="7315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30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1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UF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Top</a:t>
                      </a:r>
                      <a:r>
                        <a:rPr lang="en-US" sz="1050" b="1" i="0" u="none" strike="noStrike" baseline="0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 10 Threshold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Top 10 Average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8334805" y="1288338"/>
            <a:ext cx="457200" cy="0"/>
          </a:xfrm>
          <a:prstGeom prst="line">
            <a:avLst/>
          </a:prstGeom>
          <a:ln w="38100">
            <a:solidFill>
              <a:srgbClr val="2679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8334805" y="1027337"/>
            <a:ext cx="457200" cy="0"/>
          </a:xfrm>
          <a:prstGeom prst="line">
            <a:avLst/>
          </a:prstGeom>
          <a:ln w="38100">
            <a:solidFill>
              <a:srgbClr val="B40F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8334806" y="697630"/>
            <a:ext cx="457200" cy="167298"/>
          </a:xfrm>
          <a:prstGeom prst="rect">
            <a:avLst/>
          </a:prstGeom>
          <a:solidFill>
            <a:srgbClr val="62B6D5">
              <a:alpha val="50196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533663" y="4519382"/>
            <a:ext cx="6312794" cy="6367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61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701" y="1699022"/>
            <a:ext cx="9073299" cy="1790700"/>
          </a:xfrm>
        </p:spPr>
        <p:txBody>
          <a:bodyPr/>
          <a:lstStyle/>
          <a:p>
            <a:r>
              <a:rPr lang="en-US" b="1" smtClean="0">
                <a:solidFill>
                  <a:schemeClr val="bg1"/>
                </a:solidFill>
              </a:rPr>
              <a:t>Preeminence Based Funding </a:t>
            </a:r>
            <a:r>
              <a:rPr lang="en-US" b="1" dirty="0" smtClean="0">
                <a:solidFill>
                  <a:schemeClr val="bg1"/>
                </a:solidFill>
              </a:rPr>
              <a:t>Metrics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84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55492" y="951361"/>
            <a:ext cx="2289654" cy="70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68694" y="300174"/>
            <a:ext cx="7886700" cy="430492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Board of Governor’s</a:t>
            </a:r>
            <a:b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</a:b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Preeminence Funding </a:t>
            </a:r>
            <a:r>
              <a:rPr lang="en-US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DRAFT</a:t>
            </a:r>
            <a:endParaRPr lang="en-US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6273225"/>
            <a:ext cx="6540843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Sources</a:t>
            </a:r>
            <a:r>
              <a:rPr lang="fr-FR" sz="800" dirty="0" smtClean="0">
                <a:solidFill>
                  <a:srgbClr val="555555"/>
                </a:solidFill>
                <a:latin typeface="Arial" panose="020B0604020202020204" pitchFamily="34" charset="0"/>
              </a:rPr>
              <a:t>:</a:t>
            </a:r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2016: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2"/>
              </a:rPr>
              <a:t> http://www.flbog.edu/about/_doc/budget/workplan_2016/2016_SYSTEM_WORK_PLAN__2016-09-09.pdf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(pg10)</a:t>
            </a:r>
            <a:endParaRPr lang="en-US" sz="800" dirty="0"/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2015: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3"/>
              </a:rPr>
              <a:t>http://www.flbog.edu/about/_doc/budget/workplan_2015/2015_SYSTEM_WORK_PLAN_FINAL.pdf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(pg10)</a:t>
            </a:r>
            <a:endParaRPr lang="en-US" sz="800" dirty="0"/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2014: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4"/>
              </a:rPr>
              <a:t>http://www.flbog.edu/about/_doc/budget/workplan_2014-15/UF_2014-15_Workplan_FINAL.pdf</a:t>
            </a:r>
            <a:r>
              <a:rPr lang="fr-FR" sz="800" dirty="0" smtClean="0">
                <a:solidFill>
                  <a:srgbClr val="555555"/>
                </a:solidFill>
                <a:latin typeface="Arial" panose="020B0604020202020204" pitchFamily="34" charset="0"/>
                <a:hlinkClick r:id="rId4"/>
              </a:rPr>
              <a:t> </a:t>
            </a:r>
            <a:endParaRPr lang="fr-FR" sz="800" dirty="0" smtClean="0">
              <a:solidFill>
                <a:srgbClr val="555555"/>
              </a:solidFill>
              <a:latin typeface="Arial" panose="020B0604020202020204" pitchFamily="34" charset="0"/>
            </a:endParaRPr>
          </a:p>
          <a:p>
            <a:endParaRPr lang="fr-FR" sz="800" dirty="0"/>
          </a:p>
        </p:txBody>
      </p:sp>
      <p:graphicFrame>
        <p:nvGraphicFramePr>
          <p:cNvPr id="16" name="Content Placeholder 6"/>
          <p:cNvGraphicFramePr>
            <a:graphicFrameLocks/>
          </p:cNvGraphicFramePr>
          <p:nvPr>
            <p:extLst/>
          </p:nvPr>
        </p:nvGraphicFramePr>
        <p:xfrm>
          <a:off x="7004253" y="923532"/>
          <a:ext cx="2040893" cy="7315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30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1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UF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*Definition</a:t>
                      </a:r>
                      <a:r>
                        <a:rPr lang="en-US" sz="1050" b="1" i="0" u="none" strike="noStrike" baseline="0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 Change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Benchmark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7" name="Straight Connector 16"/>
          <p:cNvCxnSpPr/>
          <p:nvPr/>
        </p:nvCxnSpPr>
        <p:spPr>
          <a:xfrm>
            <a:off x="8430629" y="1509946"/>
            <a:ext cx="457200" cy="0"/>
          </a:xfrm>
          <a:prstGeom prst="line">
            <a:avLst/>
          </a:prstGeom>
          <a:ln w="38100">
            <a:solidFill>
              <a:srgbClr val="002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8430630" y="946978"/>
            <a:ext cx="457200" cy="167298"/>
          </a:xfrm>
          <a:prstGeom prst="rect">
            <a:avLst/>
          </a:prstGeom>
          <a:solidFill>
            <a:schemeClr val="accent2">
              <a:alpha val="77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430629" y="1191622"/>
            <a:ext cx="457200" cy="167298"/>
          </a:xfrm>
          <a:prstGeom prst="rect">
            <a:avLst/>
          </a:prstGeom>
          <a:solidFill>
            <a:schemeClr val="tx1">
              <a:lumMod val="75000"/>
              <a:lumOff val="25000"/>
              <a:alpha val="77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777" y="2965292"/>
            <a:ext cx="8312824" cy="1320324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 flipV="1">
            <a:off x="740588" y="3248475"/>
            <a:ext cx="797356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495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60" y="1794948"/>
            <a:ext cx="8358620" cy="133894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755492" y="951361"/>
            <a:ext cx="2289654" cy="70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68694" y="300174"/>
            <a:ext cx="7886700" cy="430492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Board of Governor’s</a:t>
            </a:r>
            <a:b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</a:b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Preeminence Funding </a:t>
            </a:r>
            <a:r>
              <a:rPr lang="en-US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DRAFT</a:t>
            </a:r>
            <a:endParaRPr lang="en-US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3633" y="5099834"/>
            <a:ext cx="87568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595959"/>
                </a:solidFill>
                <a:latin typeface="Arial" panose="020B0604020202020204" pitchFamily="34" charset="0"/>
              </a:rPr>
              <a:t>*2016 </a:t>
            </a:r>
            <a:r>
              <a:rPr lang="en-US" sz="1100" dirty="0" err="1">
                <a:solidFill>
                  <a:srgbClr val="595959"/>
                </a:solidFill>
                <a:latin typeface="Arial" panose="020B0604020202020204" pitchFamily="34" charset="0"/>
              </a:rPr>
              <a:t>workplan</a:t>
            </a:r>
            <a:r>
              <a:rPr lang="en-US" sz="1100" dirty="0">
                <a:solidFill>
                  <a:srgbClr val="595959"/>
                </a:solidFill>
                <a:latin typeface="Arial" panose="020B0604020202020204" pitchFamily="34" charset="0"/>
              </a:rPr>
              <a:t> only includes reading and math scores.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60" y="3760889"/>
            <a:ext cx="8358620" cy="133894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273225"/>
            <a:ext cx="6540843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Sources</a:t>
            </a:r>
            <a:r>
              <a:rPr lang="fr-FR" sz="800" dirty="0" smtClean="0">
                <a:solidFill>
                  <a:srgbClr val="555555"/>
                </a:solidFill>
                <a:latin typeface="Arial" panose="020B0604020202020204" pitchFamily="34" charset="0"/>
              </a:rPr>
              <a:t>:</a:t>
            </a:r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2016: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4"/>
              </a:rPr>
              <a:t> http://www.flbog.edu/about/_doc/budget/workplan_2016/2016_SYSTEM_WORK_PLAN__2016-09-09.pdf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(pg10)</a:t>
            </a:r>
            <a:endParaRPr lang="en-US" sz="800" dirty="0"/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2015: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5"/>
              </a:rPr>
              <a:t>http://www.flbog.edu/about/_doc/budget/workplan_2015/2015_SYSTEM_WORK_PLAN_FINAL.pdf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(pg10)</a:t>
            </a:r>
            <a:endParaRPr lang="en-US" sz="800" dirty="0"/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2014: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6"/>
              </a:rPr>
              <a:t>http://www.flbog.edu/about/_doc/budget/workplan_2014-15/UF_2014-15_Workplan_FINAL.pdf</a:t>
            </a:r>
            <a:r>
              <a:rPr lang="fr-FR" sz="800" dirty="0" smtClean="0">
                <a:solidFill>
                  <a:srgbClr val="555555"/>
                </a:solidFill>
                <a:latin typeface="Arial" panose="020B0604020202020204" pitchFamily="34" charset="0"/>
                <a:hlinkClick r:id="rId6"/>
              </a:rPr>
              <a:t> </a:t>
            </a:r>
            <a:endParaRPr lang="fr-FR" sz="800" dirty="0" smtClean="0">
              <a:solidFill>
                <a:srgbClr val="555555"/>
              </a:solidFill>
              <a:latin typeface="Arial" panose="020B0604020202020204" pitchFamily="34" charset="0"/>
            </a:endParaRPr>
          </a:p>
          <a:p>
            <a:endParaRPr lang="fr-FR" sz="800" dirty="0"/>
          </a:p>
        </p:txBody>
      </p:sp>
      <p:graphicFrame>
        <p:nvGraphicFramePr>
          <p:cNvPr id="17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2253205"/>
              </p:ext>
            </p:extLst>
          </p:nvPr>
        </p:nvGraphicFramePr>
        <p:xfrm>
          <a:off x="7004253" y="923532"/>
          <a:ext cx="2040893" cy="7315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30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1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UF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*Definition</a:t>
                      </a:r>
                      <a:r>
                        <a:rPr lang="en-US" sz="1050" b="1" i="0" u="none" strike="noStrike" baseline="0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 Change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Benchmark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8" name="Straight Connector 17"/>
          <p:cNvCxnSpPr/>
          <p:nvPr/>
        </p:nvCxnSpPr>
        <p:spPr>
          <a:xfrm>
            <a:off x="8430629" y="1509946"/>
            <a:ext cx="457200" cy="0"/>
          </a:xfrm>
          <a:prstGeom prst="line">
            <a:avLst/>
          </a:prstGeom>
          <a:ln w="38100">
            <a:solidFill>
              <a:srgbClr val="002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8430630" y="946978"/>
            <a:ext cx="457200" cy="167298"/>
          </a:xfrm>
          <a:prstGeom prst="rect">
            <a:avLst/>
          </a:prstGeom>
          <a:solidFill>
            <a:schemeClr val="accent2">
              <a:alpha val="77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8430629" y="1191622"/>
            <a:ext cx="457200" cy="167298"/>
          </a:xfrm>
          <a:prstGeom prst="rect">
            <a:avLst/>
          </a:prstGeom>
          <a:solidFill>
            <a:schemeClr val="tx1">
              <a:lumMod val="75000"/>
              <a:lumOff val="25000"/>
              <a:alpha val="77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8185" y="4007698"/>
            <a:ext cx="23916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595959"/>
                </a:solidFill>
                <a:latin typeface="Arial" panose="020B0604020202020204" pitchFamily="34" charset="0"/>
              </a:rPr>
              <a:t>*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742890" y="2091800"/>
            <a:ext cx="797356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752167" y="4051867"/>
            <a:ext cx="797356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363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1" y="1734861"/>
            <a:ext cx="8438585" cy="133306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755492" y="951361"/>
            <a:ext cx="2289654" cy="70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68694" y="300174"/>
            <a:ext cx="7886700" cy="430492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Board of Governor’s</a:t>
            </a:r>
            <a:b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</a:b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Preeminence Funding </a:t>
            </a:r>
            <a:r>
              <a:rPr lang="en-US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DRAFT</a:t>
            </a:r>
            <a:endParaRPr lang="en-US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3633" y="2978107"/>
            <a:ext cx="87568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595959"/>
                </a:solidFill>
                <a:latin typeface="Arial" panose="020B0604020202020204" pitchFamily="34" charset="0"/>
              </a:rPr>
              <a:t>*Expanded selection of national ranking from 2014 to 2015.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0370" y="2214415"/>
            <a:ext cx="23916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595959"/>
                </a:solidFill>
                <a:latin typeface="Arial" panose="020B0604020202020204" pitchFamily="34" charset="0"/>
              </a:rPr>
              <a:t>*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6273225"/>
            <a:ext cx="6540843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Sources</a:t>
            </a:r>
            <a:r>
              <a:rPr lang="fr-FR" sz="800" dirty="0" smtClean="0">
                <a:solidFill>
                  <a:srgbClr val="555555"/>
                </a:solidFill>
                <a:latin typeface="Arial" panose="020B0604020202020204" pitchFamily="34" charset="0"/>
              </a:rPr>
              <a:t>:</a:t>
            </a:r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2016: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3"/>
              </a:rPr>
              <a:t> http://www.flbog.edu/about/_doc/budget/workplan_2016/2016_SYSTEM_WORK_PLAN__2016-09-09.pdf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(pg10)</a:t>
            </a:r>
            <a:endParaRPr lang="en-US" sz="800" dirty="0"/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2015: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4"/>
              </a:rPr>
              <a:t>http://www.flbog.edu/about/_doc/budget/workplan_2015/2015_SYSTEM_WORK_PLAN_FINAL.pdf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(pg10)</a:t>
            </a:r>
            <a:endParaRPr lang="en-US" sz="800" dirty="0"/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2014: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5"/>
              </a:rPr>
              <a:t>http://www.flbog.edu/about/_doc/budget/workplan_2014-15/UF_2014-15_Workplan_FINAL.pdf</a:t>
            </a:r>
            <a:r>
              <a:rPr lang="fr-FR" sz="800" dirty="0" smtClean="0">
                <a:solidFill>
                  <a:srgbClr val="555555"/>
                </a:solidFill>
                <a:latin typeface="Arial" panose="020B0604020202020204" pitchFamily="34" charset="0"/>
                <a:hlinkClick r:id="rId5"/>
              </a:rPr>
              <a:t> </a:t>
            </a:r>
            <a:endParaRPr lang="fr-FR" sz="800" dirty="0" smtClean="0">
              <a:solidFill>
                <a:srgbClr val="555555"/>
              </a:solidFill>
              <a:latin typeface="Arial" panose="020B0604020202020204" pitchFamily="34" charset="0"/>
            </a:endParaRPr>
          </a:p>
          <a:p>
            <a:endParaRPr lang="fr-FR" sz="800" dirty="0"/>
          </a:p>
        </p:txBody>
      </p:sp>
      <p:graphicFrame>
        <p:nvGraphicFramePr>
          <p:cNvPr id="16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6795880"/>
              </p:ext>
            </p:extLst>
          </p:nvPr>
        </p:nvGraphicFramePr>
        <p:xfrm>
          <a:off x="7004253" y="923532"/>
          <a:ext cx="2040893" cy="7315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30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1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UF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*Definition</a:t>
                      </a:r>
                      <a:r>
                        <a:rPr lang="en-US" sz="1050" b="1" i="0" u="none" strike="noStrike" baseline="0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 Change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Benchmark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7" name="Straight Connector 16"/>
          <p:cNvCxnSpPr/>
          <p:nvPr/>
        </p:nvCxnSpPr>
        <p:spPr>
          <a:xfrm>
            <a:off x="8430629" y="1509946"/>
            <a:ext cx="457200" cy="0"/>
          </a:xfrm>
          <a:prstGeom prst="line">
            <a:avLst/>
          </a:prstGeom>
          <a:ln w="38100">
            <a:solidFill>
              <a:srgbClr val="002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8430630" y="946978"/>
            <a:ext cx="457200" cy="167298"/>
          </a:xfrm>
          <a:prstGeom prst="rect">
            <a:avLst/>
          </a:prstGeom>
          <a:solidFill>
            <a:schemeClr val="accent2">
              <a:alpha val="77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430629" y="1191622"/>
            <a:ext cx="457200" cy="167298"/>
          </a:xfrm>
          <a:prstGeom prst="rect">
            <a:avLst/>
          </a:prstGeom>
          <a:solidFill>
            <a:schemeClr val="tx1">
              <a:lumMod val="75000"/>
              <a:lumOff val="25000"/>
              <a:alpha val="77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122" y="3764159"/>
            <a:ext cx="8404556" cy="1334893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flipV="1">
            <a:off x="784324" y="4061275"/>
            <a:ext cx="797356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65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55492" y="951361"/>
            <a:ext cx="2289654" cy="70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68694" y="300174"/>
            <a:ext cx="7886700" cy="430492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Board of Governor’s</a:t>
            </a:r>
            <a:b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</a:b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Preeminence Funding </a:t>
            </a:r>
            <a:r>
              <a:rPr lang="en-US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DRAFT</a:t>
            </a:r>
            <a:endParaRPr lang="en-US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1" y="4001379"/>
            <a:ext cx="8390231" cy="133261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6273225"/>
            <a:ext cx="6540843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Sources</a:t>
            </a:r>
            <a:r>
              <a:rPr lang="fr-FR" sz="800" dirty="0" smtClean="0">
                <a:solidFill>
                  <a:srgbClr val="555555"/>
                </a:solidFill>
                <a:latin typeface="Arial" panose="020B0604020202020204" pitchFamily="34" charset="0"/>
              </a:rPr>
              <a:t>:</a:t>
            </a:r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2016: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3"/>
              </a:rPr>
              <a:t> http://www.flbog.edu/about/_doc/budget/workplan_2016/2016_SYSTEM_WORK_PLAN__2016-09-09.pdf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(pg10)</a:t>
            </a:r>
            <a:endParaRPr lang="en-US" sz="800" dirty="0"/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2015: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4"/>
              </a:rPr>
              <a:t>http://www.flbog.edu/about/_doc/budget/workplan_2015/2015_SYSTEM_WORK_PLAN_FINAL.pdf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(pg10)</a:t>
            </a:r>
            <a:endParaRPr lang="en-US" sz="800" dirty="0"/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2014: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5"/>
              </a:rPr>
              <a:t>http://www.flbog.edu/about/_doc/budget/workplan_2014-15/UF_2014-15_Workplan_FINAL.pdf</a:t>
            </a:r>
            <a:r>
              <a:rPr lang="fr-FR" sz="800" dirty="0" smtClean="0">
                <a:solidFill>
                  <a:srgbClr val="555555"/>
                </a:solidFill>
                <a:latin typeface="Arial" panose="020B0604020202020204" pitchFamily="34" charset="0"/>
                <a:hlinkClick r:id="rId5"/>
              </a:rPr>
              <a:t> </a:t>
            </a:r>
            <a:endParaRPr lang="fr-FR" sz="800" dirty="0" smtClean="0">
              <a:solidFill>
                <a:srgbClr val="555555"/>
              </a:solidFill>
              <a:latin typeface="Arial" panose="020B0604020202020204" pitchFamily="34" charset="0"/>
            </a:endParaRPr>
          </a:p>
          <a:p>
            <a:endParaRPr lang="fr-FR" sz="800" dirty="0"/>
          </a:p>
        </p:txBody>
      </p:sp>
      <p:sp>
        <p:nvSpPr>
          <p:cNvPr id="12" name="Rectangle 11"/>
          <p:cNvSpPr/>
          <p:nvPr/>
        </p:nvSpPr>
        <p:spPr>
          <a:xfrm>
            <a:off x="6755492" y="951361"/>
            <a:ext cx="2289654" cy="70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6869515"/>
              </p:ext>
            </p:extLst>
          </p:nvPr>
        </p:nvGraphicFramePr>
        <p:xfrm>
          <a:off x="7004253" y="923532"/>
          <a:ext cx="2040893" cy="7315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30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1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UF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*Definition</a:t>
                      </a:r>
                      <a:r>
                        <a:rPr lang="en-US" sz="1050" b="1" i="0" u="none" strike="noStrike" baseline="0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 Change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Benchmark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6" name="Straight Connector 15"/>
          <p:cNvCxnSpPr/>
          <p:nvPr/>
        </p:nvCxnSpPr>
        <p:spPr>
          <a:xfrm>
            <a:off x="8430629" y="1509946"/>
            <a:ext cx="457200" cy="0"/>
          </a:xfrm>
          <a:prstGeom prst="line">
            <a:avLst/>
          </a:prstGeom>
          <a:ln w="38100">
            <a:solidFill>
              <a:srgbClr val="002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8430630" y="946978"/>
            <a:ext cx="457200" cy="167298"/>
          </a:xfrm>
          <a:prstGeom prst="rect">
            <a:avLst/>
          </a:prstGeom>
          <a:solidFill>
            <a:schemeClr val="accent2">
              <a:alpha val="77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430629" y="1191622"/>
            <a:ext cx="457200" cy="167298"/>
          </a:xfrm>
          <a:prstGeom prst="rect">
            <a:avLst/>
          </a:prstGeom>
          <a:solidFill>
            <a:schemeClr val="tx1">
              <a:lumMod val="75000"/>
              <a:lumOff val="25000"/>
              <a:alpha val="77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262" y="2077913"/>
            <a:ext cx="8388756" cy="1325192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 flipV="1">
            <a:off x="768694" y="4295738"/>
            <a:ext cx="797356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92139" y="2369247"/>
            <a:ext cx="797356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499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55492" y="951361"/>
            <a:ext cx="2289654" cy="70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68694" y="300174"/>
            <a:ext cx="7886700" cy="430492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Board of Governor’s</a:t>
            </a:r>
            <a:b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</a:b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Preeminence Funding </a:t>
            </a:r>
            <a:r>
              <a:rPr lang="en-US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DRAFT</a:t>
            </a:r>
            <a:endParaRPr lang="en-US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246" y="1895313"/>
            <a:ext cx="8413785" cy="13291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246" y="3818536"/>
            <a:ext cx="8386985" cy="133210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6273225"/>
            <a:ext cx="6540843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Sources</a:t>
            </a:r>
            <a:r>
              <a:rPr lang="fr-FR" sz="800" dirty="0" smtClean="0">
                <a:solidFill>
                  <a:srgbClr val="555555"/>
                </a:solidFill>
                <a:latin typeface="Arial" panose="020B0604020202020204" pitchFamily="34" charset="0"/>
              </a:rPr>
              <a:t>:</a:t>
            </a:r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2016: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4"/>
              </a:rPr>
              <a:t> http://www.flbog.edu/about/_doc/budget/workplan_2016/2016_SYSTEM_WORK_PLAN__2016-09-09.pdf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(pg10)</a:t>
            </a:r>
            <a:endParaRPr lang="en-US" sz="800" dirty="0"/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2015: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5"/>
              </a:rPr>
              <a:t>http://www.flbog.edu/about/_doc/budget/workplan_2015/2015_SYSTEM_WORK_PLAN_FINAL.pdf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(pg10)</a:t>
            </a:r>
            <a:endParaRPr lang="en-US" sz="800" dirty="0"/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2014: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6"/>
              </a:rPr>
              <a:t>http://www.flbog.edu/about/_doc/budget/workplan_2014-15/UF_2014-15_Workplan_FINAL.pdf</a:t>
            </a:r>
            <a:r>
              <a:rPr lang="fr-FR" sz="800" dirty="0" smtClean="0">
                <a:solidFill>
                  <a:srgbClr val="555555"/>
                </a:solidFill>
                <a:latin typeface="Arial" panose="020B0604020202020204" pitchFamily="34" charset="0"/>
                <a:hlinkClick r:id="rId6"/>
              </a:rPr>
              <a:t> </a:t>
            </a:r>
            <a:endParaRPr lang="fr-FR" sz="800" dirty="0" smtClean="0">
              <a:solidFill>
                <a:srgbClr val="555555"/>
              </a:solidFill>
              <a:latin typeface="Arial" panose="020B0604020202020204" pitchFamily="34" charset="0"/>
            </a:endParaRPr>
          </a:p>
          <a:p>
            <a:endParaRPr lang="fr-FR" sz="800" dirty="0"/>
          </a:p>
        </p:txBody>
      </p:sp>
      <p:graphicFrame>
        <p:nvGraphicFramePr>
          <p:cNvPr id="12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6795880"/>
              </p:ext>
            </p:extLst>
          </p:nvPr>
        </p:nvGraphicFramePr>
        <p:xfrm>
          <a:off x="7004253" y="923532"/>
          <a:ext cx="2040893" cy="7315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30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1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UF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*Definition</a:t>
                      </a:r>
                      <a:r>
                        <a:rPr lang="en-US" sz="1050" b="1" i="0" u="none" strike="noStrike" baseline="0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 Change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Benchmark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3" name="Straight Connector 12"/>
          <p:cNvCxnSpPr/>
          <p:nvPr/>
        </p:nvCxnSpPr>
        <p:spPr>
          <a:xfrm>
            <a:off x="8430629" y="1509946"/>
            <a:ext cx="457200" cy="0"/>
          </a:xfrm>
          <a:prstGeom prst="line">
            <a:avLst/>
          </a:prstGeom>
          <a:ln w="38100">
            <a:solidFill>
              <a:srgbClr val="002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8430630" y="946978"/>
            <a:ext cx="457200" cy="167298"/>
          </a:xfrm>
          <a:prstGeom prst="rect">
            <a:avLst/>
          </a:prstGeom>
          <a:solidFill>
            <a:schemeClr val="accent2">
              <a:alpha val="77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430629" y="1191622"/>
            <a:ext cx="457200" cy="167298"/>
          </a:xfrm>
          <a:prstGeom prst="rect">
            <a:avLst/>
          </a:prstGeom>
          <a:solidFill>
            <a:schemeClr val="tx1">
              <a:lumMod val="75000"/>
              <a:lumOff val="25000"/>
              <a:alpha val="77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768694" y="2185584"/>
            <a:ext cx="797356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68694" y="4108168"/>
            <a:ext cx="797356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88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534" y="4501945"/>
            <a:ext cx="8300880" cy="131131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755492" y="951361"/>
            <a:ext cx="2289654" cy="70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68694" y="300174"/>
            <a:ext cx="7886700" cy="430492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Board of Governor’s</a:t>
            </a:r>
            <a:b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</a:b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Preeminence Funding </a:t>
            </a:r>
            <a:r>
              <a:rPr lang="en-US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DRAFT</a:t>
            </a:r>
            <a:endParaRPr lang="en-US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534" y="1629217"/>
            <a:ext cx="8300877" cy="131842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03533" y="5748668"/>
            <a:ext cx="87568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595959"/>
                </a:solidFill>
                <a:latin typeface="Arial" panose="020B0604020202020204" pitchFamily="34" charset="0"/>
              </a:rPr>
              <a:t>*2016 </a:t>
            </a:r>
            <a:r>
              <a:rPr lang="en-US" sz="1100" dirty="0" err="1" smtClean="0">
                <a:solidFill>
                  <a:srgbClr val="595959"/>
                </a:solidFill>
                <a:latin typeface="Arial" panose="020B0604020202020204" pitchFamily="34" charset="0"/>
              </a:rPr>
              <a:t>workplan</a:t>
            </a:r>
            <a:r>
              <a:rPr lang="en-US" sz="1100" dirty="0" smtClean="0">
                <a:solidFill>
                  <a:srgbClr val="595959"/>
                </a:solidFill>
                <a:latin typeface="Arial" panose="020B0604020202020204" pitchFamily="34" charset="0"/>
              </a:rPr>
              <a:t> also includes medical/health professional doctorates.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77071" y="4758002"/>
            <a:ext cx="23916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srgbClr val="595959"/>
                </a:solidFill>
                <a:latin typeface="Arial" panose="020B0604020202020204" pitchFamily="34" charset="0"/>
              </a:rPr>
              <a:t>*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6273225"/>
            <a:ext cx="6540843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Sources</a:t>
            </a:r>
            <a:r>
              <a:rPr lang="fr-FR" sz="800" dirty="0" smtClean="0">
                <a:solidFill>
                  <a:srgbClr val="555555"/>
                </a:solidFill>
                <a:latin typeface="Arial" panose="020B0604020202020204" pitchFamily="34" charset="0"/>
              </a:rPr>
              <a:t>:</a:t>
            </a:r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2016: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4"/>
              </a:rPr>
              <a:t> http://www.flbog.edu/about/_doc/budget/workplan_2016/2016_SYSTEM_WORK_PLAN__2016-09-09.pdf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(pg10)</a:t>
            </a:r>
            <a:endParaRPr lang="en-US" sz="800" dirty="0"/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2015: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5"/>
              </a:rPr>
              <a:t>http://www.flbog.edu/about/_doc/budget/workplan_2015/2015_SYSTEM_WORK_PLAN_FINAL.pdf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(pg10)</a:t>
            </a:r>
            <a:endParaRPr lang="en-US" sz="800" dirty="0"/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2014: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6"/>
              </a:rPr>
              <a:t>http://www.flbog.edu/about/_doc/budget/workplan_2014-15/UF_2014-15_Workplan_FINAL.pdf</a:t>
            </a:r>
            <a:r>
              <a:rPr lang="fr-FR" sz="800" dirty="0" smtClean="0">
                <a:solidFill>
                  <a:srgbClr val="555555"/>
                </a:solidFill>
                <a:latin typeface="Arial" panose="020B0604020202020204" pitchFamily="34" charset="0"/>
                <a:hlinkClick r:id="rId6"/>
              </a:rPr>
              <a:t> </a:t>
            </a:r>
            <a:endParaRPr lang="fr-FR" sz="800" dirty="0" smtClean="0">
              <a:solidFill>
                <a:srgbClr val="555555"/>
              </a:solidFill>
              <a:latin typeface="Arial" panose="020B0604020202020204" pitchFamily="34" charset="0"/>
            </a:endParaRPr>
          </a:p>
          <a:p>
            <a:endParaRPr lang="fr-FR" sz="800" dirty="0"/>
          </a:p>
        </p:txBody>
      </p:sp>
      <p:graphicFrame>
        <p:nvGraphicFramePr>
          <p:cNvPr id="1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6795880"/>
              </p:ext>
            </p:extLst>
          </p:nvPr>
        </p:nvGraphicFramePr>
        <p:xfrm>
          <a:off x="7004253" y="923532"/>
          <a:ext cx="2040893" cy="7315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30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1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UF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*Definition</a:t>
                      </a:r>
                      <a:r>
                        <a:rPr lang="en-US" sz="1050" b="1" i="0" u="none" strike="noStrike" baseline="0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 Change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Benchmark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8430629" y="1509946"/>
            <a:ext cx="457200" cy="0"/>
          </a:xfrm>
          <a:prstGeom prst="line">
            <a:avLst/>
          </a:prstGeom>
          <a:ln w="38100">
            <a:solidFill>
              <a:srgbClr val="002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8430630" y="946978"/>
            <a:ext cx="457200" cy="167298"/>
          </a:xfrm>
          <a:prstGeom prst="rect">
            <a:avLst/>
          </a:prstGeom>
          <a:solidFill>
            <a:schemeClr val="accent2">
              <a:alpha val="77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430629" y="1191622"/>
            <a:ext cx="457200" cy="167298"/>
          </a:xfrm>
          <a:prstGeom prst="rect">
            <a:avLst/>
          </a:prstGeom>
          <a:solidFill>
            <a:schemeClr val="tx1">
              <a:lumMod val="75000"/>
              <a:lumOff val="25000"/>
              <a:alpha val="77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534" y="3092035"/>
            <a:ext cx="8300880" cy="1311311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558974" y="4947133"/>
            <a:ext cx="6226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1,592</a:t>
            </a:r>
            <a:endParaRPr lang="en-US" sz="1200" b="1" dirty="0">
              <a:solidFill>
                <a:schemeClr val="bg1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716146" y="1919861"/>
            <a:ext cx="797356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619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55492" y="951361"/>
            <a:ext cx="2289654" cy="70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68694" y="300174"/>
            <a:ext cx="7886700" cy="430492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Board of Governor’s</a:t>
            </a:r>
            <a:b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</a:b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rebuchet MS" panose="020B0603020202020204" pitchFamily="34" charset="0"/>
              </a:rPr>
              <a:t>Preeminence Funding </a:t>
            </a:r>
            <a:r>
              <a:rPr lang="en-US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DRAFT</a:t>
            </a:r>
            <a:endParaRPr lang="en-US" sz="2800" i="1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26" y="1895313"/>
            <a:ext cx="8393198" cy="13330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26" y="3718964"/>
            <a:ext cx="8393199" cy="132589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6273225"/>
            <a:ext cx="6540843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800" dirty="0">
                <a:solidFill>
                  <a:srgbClr val="555555"/>
                </a:solidFill>
                <a:latin typeface="Arial" panose="020B0604020202020204" pitchFamily="34" charset="0"/>
              </a:rPr>
              <a:t>Sources</a:t>
            </a:r>
            <a:r>
              <a:rPr lang="fr-FR" sz="800" dirty="0" smtClean="0">
                <a:solidFill>
                  <a:srgbClr val="555555"/>
                </a:solidFill>
                <a:latin typeface="Arial" panose="020B0604020202020204" pitchFamily="34" charset="0"/>
              </a:rPr>
              <a:t>:</a:t>
            </a:r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2016: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4"/>
              </a:rPr>
              <a:t> http://www.flbog.edu/about/_doc/budget/workplan_2016/2016_SYSTEM_WORK_PLAN__2016-09-09.pdf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(pg10)</a:t>
            </a:r>
            <a:endParaRPr lang="en-US" sz="800" dirty="0"/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2015: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5"/>
              </a:rPr>
              <a:t>http://www.flbog.edu/about/_doc/budget/workplan_2015/2015_SYSTEM_WORK_PLAN_FINAL.pdf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(pg10)</a:t>
            </a:r>
            <a:endParaRPr lang="en-US" sz="800" dirty="0"/>
          </a:p>
          <a:p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</a:rPr>
              <a:t>2014: </a:t>
            </a:r>
            <a:r>
              <a:rPr lang="en-US" sz="800" dirty="0">
                <a:solidFill>
                  <a:srgbClr val="555555"/>
                </a:solidFill>
                <a:latin typeface="Arial" panose="020B0604020202020204" pitchFamily="34" charset="0"/>
                <a:hlinkClick r:id="rId6"/>
              </a:rPr>
              <a:t>http://www.flbog.edu/about/_doc/budget/workplan_2014-15/UF_2014-15_Workplan_FINAL.pdf</a:t>
            </a:r>
            <a:r>
              <a:rPr lang="fr-FR" sz="800" dirty="0" smtClean="0">
                <a:solidFill>
                  <a:srgbClr val="555555"/>
                </a:solidFill>
                <a:latin typeface="Arial" panose="020B0604020202020204" pitchFamily="34" charset="0"/>
                <a:hlinkClick r:id="rId6"/>
              </a:rPr>
              <a:t> </a:t>
            </a:r>
            <a:endParaRPr lang="fr-FR" sz="800" dirty="0" smtClean="0">
              <a:solidFill>
                <a:srgbClr val="555555"/>
              </a:solidFill>
              <a:latin typeface="Arial" panose="020B0604020202020204" pitchFamily="34" charset="0"/>
            </a:endParaRPr>
          </a:p>
          <a:p>
            <a:endParaRPr lang="fr-FR" sz="800" dirty="0"/>
          </a:p>
        </p:txBody>
      </p:sp>
      <p:graphicFrame>
        <p:nvGraphicFramePr>
          <p:cNvPr id="1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6795880"/>
              </p:ext>
            </p:extLst>
          </p:nvPr>
        </p:nvGraphicFramePr>
        <p:xfrm>
          <a:off x="7004253" y="923532"/>
          <a:ext cx="2040893" cy="7315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330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1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UF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*Definition</a:t>
                      </a:r>
                      <a:r>
                        <a:rPr lang="en-US" sz="1050" b="1" i="0" u="none" strike="noStrike" baseline="0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 Change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184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smtClean="0">
                          <a:solidFill>
                            <a:srgbClr val="555555"/>
                          </a:solidFill>
                          <a:effectLst/>
                          <a:latin typeface="Trebuchet MS" panose="020B0603020202020204" pitchFamily="34" charset="0"/>
                        </a:rPr>
                        <a:t>Benchmark</a:t>
                      </a:r>
                      <a:endParaRPr lang="en-US" sz="1050" b="1" i="0" u="none" strike="noStrike" dirty="0">
                        <a:solidFill>
                          <a:srgbClr val="555555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5" name="Straight Connector 14"/>
          <p:cNvCxnSpPr/>
          <p:nvPr/>
        </p:nvCxnSpPr>
        <p:spPr>
          <a:xfrm>
            <a:off x="8430629" y="1509946"/>
            <a:ext cx="457200" cy="0"/>
          </a:xfrm>
          <a:prstGeom prst="line">
            <a:avLst/>
          </a:prstGeom>
          <a:ln w="38100">
            <a:solidFill>
              <a:srgbClr val="0021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8430630" y="946978"/>
            <a:ext cx="457200" cy="167298"/>
          </a:xfrm>
          <a:prstGeom prst="rect">
            <a:avLst/>
          </a:prstGeom>
          <a:solidFill>
            <a:schemeClr val="accent2">
              <a:alpha val="77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430629" y="1191622"/>
            <a:ext cx="457200" cy="167298"/>
          </a:xfrm>
          <a:prstGeom prst="rect">
            <a:avLst/>
          </a:prstGeom>
          <a:solidFill>
            <a:schemeClr val="tx1">
              <a:lumMod val="75000"/>
              <a:lumOff val="25000"/>
              <a:alpha val="77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776509" y="2185585"/>
            <a:ext cx="797356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84324" y="4014385"/>
            <a:ext cx="7973568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5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309</TotalTime>
  <Words>610</Words>
  <Application>Microsoft Office PowerPoint</Application>
  <PresentationFormat>On-screen Show (4:3)</PresentationFormat>
  <Paragraphs>167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Jokerman</vt:lpstr>
      <vt:lpstr>Trebuchet MS</vt:lpstr>
      <vt:lpstr>Office Theme</vt:lpstr>
      <vt:lpstr>Draft Dashboard Styles</vt:lpstr>
      <vt:lpstr>PowerPoint Presentation</vt:lpstr>
      <vt:lpstr>Performance Based Funding Metrics</vt:lpstr>
      <vt:lpstr>Board of Governor’s Performance Funding DRAFT</vt:lpstr>
      <vt:lpstr>Board of Governor’s Performance Funding DRAFT</vt:lpstr>
      <vt:lpstr>Board of Governor’s Performance Funding DRAFT</vt:lpstr>
      <vt:lpstr>Board of Governor’s Performance Funding DRAFT</vt:lpstr>
      <vt:lpstr>Board of Governor’s Performance Funding DRAFT</vt:lpstr>
      <vt:lpstr>Board of Governor’s Performance Funding DRAFT</vt:lpstr>
      <vt:lpstr>Metrics that Matter</vt:lpstr>
      <vt:lpstr>Metrics that Matter DRAFT</vt:lpstr>
      <vt:lpstr>Metrics that Matter DRAFT</vt:lpstr>
      <vt:lpstr>Metrics that Matter DRAFT</vt:lpstr>
      <vt:lpstr>PowerPoint Presentation</vt:lpstr>
      <vt:lpstr>Metrics that Matter DRAFT</vt:lpstr>
      <vt:lpstr>Metrics that Matter DRAFT</vt:lpstr>
      <vt:lpstr>Metrics that Matter DRAFT</vt:lpstr>
      <vt:lpstr>Preeminence Based Funding Metrics</vt:lpstr>
      <vt:lpstr>Board of Governor’s Preeminence Funding DRAFT</vt:lpstr>
      <vt:lpstr>Board of Governor’s Preeminence Funding DRAFT</vt:lpstr>
      <vt:lpstr>Board of Governor’s Preeminence Funding DRAFT</vt:lpstr>
      <vt:lpstr>Board of Governor’s Preeminence Funding DRAFT</vt:lpstr>
      <vt:lpstr>Board of Governor’s Preeminence Funding DRAFT</vt:lpstr>
      <vt:lpstr>Board of Governor’s Preeminence Funding DRAFT</vt:lpstr>
      <vt:lpstr>Board of Governor’s Preeminence Funding DRAFT</vt:lpstr>
    </vt:vector>
  </TitlesOfParts>
  <Company>University of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Grinberg,Irina</dc:creator>
  <cp:lastModifiedBy>Glover,Joseph</cp:lastModifiedBy>
  <cp:revision>346</cp:revision>
  <dcterms:created xsi:type="dcterms:W3CDTF">2016-11-21T19:15:26Z</dcterms:created>
  <dcterms:modified xsi:type="dcterms:W3CDTF">2016-12-08T19:39:35Z</dcterms:modified>
</cp:coreProperties>
</file>