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3" r:id="rId2"/>
    <p:sldId id="294" r:id="rId3"/>
    <p:sldId id="267" r:id="rId4"/>
    <p:sldId id="290" r:id="rId5"/>
    <p:sldId id="279" r:id="rId6"/>
    <p:sldId id="280" r:id="rId7"/>
    <p:sldId id="281" r:id="rId8"/>
    <p:sldId id="282" r:id="rId9"/>
    <p:sldId id="283" r:id="rId10"/>
    <p:sldId id="264" r:id="rId11"/>
    <p:sldId id="276" r:id="rId12"/>
    <p:sldId id="292" r:id="rId13"/>
    <p:sldId id="271" r:id="rId14"/>
    <p:sldId id="272" r:id="rId15"/>
    <p:sldId id="273" r:id="rId16"/>
    <p:sldId id="274" r:id="rId17"/>
    <p:sldId id="275" r:id="rId18"/>
    <p:sldId id="268" r:id="rId19"/>
    <p:sldId id="291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nberg,Irina" initials="G" lastIdx="1" clrIdx="0">
    <p:extLst>
      <p:ext uri="{19B8F6BF-5375-455C-9EA6-DF929625EA0E}">
        <p15:presenceInfo xmlns:p15="http://schemas.microsoft.com/office/powerpoint/2012/main" userId="S-1-5-21-1308237860-4193317556-336787646-26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9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0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2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4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64FE-3599-4154-9C77-E0BF50DDC53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1D3F-52B1-4CE8-8988-65263810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6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bog.edu/about/_doc/budget/workplan_2015/2015_SYSTEM_WORK_PLAN_FINAL.pdf" TargetMode="External"/><Relationship Id="rId2" Type="http://schemas.openxmlformats.org/officeDocument/2006/relationships/hyperlink" Target="http://www.flbog.edu/about/_doc/budget/workplan_2016/2016_SYSTEM_WORK_PLAN__2016-09-0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hyperlink" Target="http://www.flbog.edu/about/_doc/budget/workplan_2014-15/UF_2014-15_Workplan_FINA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_doc/budget/workplan_2014-15/UF_2014-15_Workplan_FINAL.pdf" TargetMode="External"/><Relationship Id="rId5" Type="http://schemas.openxmlformats.org/officeDocument/2006/relationships/hyperlink" Target="http://www.flbog.edu/about/_doc/budget/workplan_2015/2015_SYSTEM_WORK_PLAN_FINAL.pdf" TargetMode="External"/><Relationship Id="rId4" Type="http://schemas.openxmlformats.org/officeDocument/2006/relationships/hyperlink" Target="http://www.flbog.edu/about/_doc/budget/workplan_2016/2016_SYSTEM_WORK_PLAN__2016-09-09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bog.edu/about/_doc/budget/workplan_2016/2016_SYSTEM_WORK_PLAN__2016-09-09.pdf" TargetMode="External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hyperlink" Target="http://www.flbog.edu/about/_doc/budget/workplan_2014-15/UF_2014-15_Workplan_FINAL.pdf" TargetMode="External"/><Relationship Id="rId4" Type="http://schemas.openxmlformats.org/officeDocument/2006/relationships/hyperlink" Target="http://www.flbog.edu/about/_doc/budget/workplan_2015/2015_SYSTEM_WORK_PLAN_FINAL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bog.edu/about/_doc/budget/workplan_2016/2016_SYSTEM_WORK_PLAN__2016-09-09.pdf" TargetMode="External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hyperlink" Target="http://www.flbog.edu/about/_doc/budget/workplan_2014-15/UF_2014-15_Workplan_FINAL.pdf" TargetMode="External"/><Relationship Id="rId4" Type="http://schemas.openxmlformats.org/officeDocument/2006/relationships/hyperlink" Target="http://www.flbog.edu/about/_doc/budget/workplan_2015/2015_SYSTEM_WORK_PLAN_FINAL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_doc/budget/workplan_2014-15/UF_2014-15_Workplan_FINAL.pdf" TargetMode="External"/><Relationship Id="rId5" Type="http://schemas.openxmlformats.org/officeDocument/2006/relationships/hyperlink" Target="http://www.flbog.edu/about/_doc/budget/workplan_2015/2015_SYSTEM_WORK_PLAN_FINAL.pdf" TargetMode="External"/><Relationship Id="rId4" Type="http://schemas.openxmlformats.org/officeDocument/2006/relationships/hyperlink" Target="http://www.flbog.edu/about/_doc/budget/workplan_2016/2016_SYSTEM_WORK_PLAN__2016-09-09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37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_doc/budget/workplan_2014-15/UF_2014-15_Workplan_FINAL.pdf" TargetMode="External"/><Relationship Id="rId5" Type="http://schemas.openxmlformats.org/officeDocument/2006/relationships/hyperlink" Target="http://www.flbog.edu/about/_doc/budget/workplan_2015/2015_SYSTEM_WORK_PLAN_FINAL.pdf" TargetMode="External"/><Relationship Id="rId4" Type="http://schemas.openxmlformats.org/officeDocument/2006/relationships/hyperlink" Target="http://www.flbog.edu/about/_doc/budget/workplan_2016/2016_SYSTEM_WORK_PLAN__2016-09-09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_doc/budget/workplan_2014-15/UF_2014-15_Workplan_FINAL.pdf" TargetMode="External"/><Relationship Id="rId5" Type="http://schemas.openxmlformats.org/officeDocument/2006/relationships/hyperlink" Target="http://www.flbog.edu/about/_doc/budget/workplan_2015/2015_SYSTEM_WORK_PLAN_FINAL.pdf" TargetMode="External"/><Relationship Id="rId4" Type="http://schemas.openxmlformats.org/officeDocument/2006/relationships/hyperlink" Target="http://www.flbog.edu/about/_doc/budget/workplan_2016/2016_SYSTEM_WORK_PLAN__2016-09-0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bog.edu/about/budget/docs/performance_funding/PBF-2016-17-Packet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bog.edu/about/budget/docs/performance_funding/PerformanceFundingModel_1213_ScoresPlusDetail.pdf" TargetMode="External"/><Relationship Id="rId4" Type="http://schemas.openxmlformats.org/officeDocument/2006/relationships/hyperlink" Target="http://www.flbog.edu/about/budget/docs/performance_funding/Final-Metric-Score-Sheets-Year-2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budget/docs/performance_funding/PerformanceFundingModel_1213_ScoresPlusDetail.pdf" TargetMode="External"/><Relationship Id="rId5" Type="http://schemas.openxmlformats.org/officeDocument/2006/relationships/hyperlink" Target="http://www.flbog.edu/about/budget/docs/performance_funding/Final-Metric-Score-Sheets-Year-2.pdf" TargetMode="External"/><Relationship Id="rId4" Type="http://schemas.openxmlformats.org/officeDocument/2006/relationships/hyperlink" Target="http://www.flbog.edu/about/budget/docs/performance_funding/PBF-2016-17-Packe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bog.edu/about/budget/docs/performance_funding/PBF-2016-17-Packet.pdf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hyperlink" Target="http://www.flbog.edu/about/budget/docs/performance_funding/PerformanceFundingModel_1213_ScoresPlusDetail.pdf" TargetMode="External"/><Relationship Id="rId4" Type="http://schemas.openxmlformats.org/officeDocument/2006/relationships/hyperlink" Target="http://www.flbog.edu/about/budget/docs/performance_funding/Final-Metric-Score-Sheets-Year-2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budget/docs/performance_funding/PerformanceFundingModel_1213_ScoresPlusDetail.pdf" TargetMode="External"/><Relationship Id="rId5" Type="http://schemas.openxmlformats.org/officeDocument/2006/relationships/hyperlink" Target="http://www.flbog.edu/about/budget/docs/performance_funding/Final-Metric-Score-Sheets-Year-2.pdf" TargetMode="External"/><Relationship Id="rId4" Type="http://schemas.openxmlformats.org/officeDocument/2006/relationships/hyperlink" Target="http://www.flbog.edu/about/budget/docs/performance_funding/PBF-2016-17-Packe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bog.edu/about/budget/docs/performance_funding/PerformanceFundingModel_1213_ScoresPlusDetail.pdf" TargetMode="External"/><Relationship Id="rId5" Type="http://schemas.openxmlformats.org/officeDocument/2006/relationships/hyperlink" Target="http://www.flbog.edu/about/budget/docs/performance_funding/Final-Metric-Score-Sheets-Year-2.pdf" TargetMode="External"/><Relationship Id="rId4" Type="http://schemas.openxmlformats.org/officeDocument/2006/relationships/hyperlink" Target="http://www.flbog.edu/about/budget/docs/performance_funding/PBF-2016-17-Packe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11633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Jokerman" panose="04090605060D06020702" pitchFamily="82" charset="0"/>
              </a:rPr>
              <a:t>Draft Dashboard Styles</a:t>
            </a:r>
            <a:endParaRPr lang="en-US" dirty="0">
              <a:latin typeface="Jokerman" panose="04090605060D06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Presentation to UF BOT</a:t>
            </a:r>
          </a:p>
          <a:p>
            <a:pPr algn="l"/>
            <a:r>
              <a:rPr lang="en-US" dirty="0" smtClean="0"/>
              <a:t>December 1-2, 2016</a:t>
            </a:r>
          </a:p>
          <a:p>
            <a:pPr algn="l"/>
            <a:r>
              <a:rPr lang="en-US" dirty="0" smtClean="0"/>
              <a:t>Joe Glover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2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Metrics that Matter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93408" y="2758613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Undergraduate Students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348755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1" y="1711114"/>
            <a:ext cx="2615513" cy="5534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11" y="3224757"/>
            <a:ext cx="6684264" cy="175362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592018" y="3482681"/>
            <a:ext cx="6312794" cy="636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40694" y="7537168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3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214" y="1604562"/>
            <a:ext cx="6684695" cy="1758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7002" y="1236427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2"/>
                </a:solidFill>
                <a:latin typeface="Trebuchet MS" panose="020B0603020202020204" pitchFamily="34" charset="0"/>
              </a:rPr>
              <a:t>Financial Factors</a:t>
            </a:r>
          </a:p>
        </p:txBody>
      </p:sp>
      <p:graphicFrame>
        <p:nvGraphicFramePr>
          <p:cNvPr id="1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25522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7974648" y="1854430"/>
            <a:ext cx="1" cy="10972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384" y="3335172"/>
            <a:ext cx="6684264" cy="17562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214" y="5170772"/>
            <a:ext cx="6684264" cy="1659467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5340694" y="7537168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515" y="2236951"/>
            <a:ext cx="6684264" cy="1753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4565" y="1608229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Faculty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210" y="4280744"/>
            <a:ext cx="6684264" cy="1761454"/>
          </a:xfrm>
          <a:prstGeom prst="rect">
            <a:avLst/>
          </a:prstGeom>
        </p:spPr>
      </p:pic>
      <p:graphicFrame>
        <p:nvGraphicFramePr>
          <p:cNvPr id="1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25522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59928" y="2488949"/>
            <a:ext cx="6675120" cy="636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6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128" y="3179564"/>
            <a:ext cx="6684264" cy="17562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129" y="1269336"/>
            <a:ext cx="6684264" cy="17588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127" y="5101236"/>
            <a:ext cx="6684264" cy="176145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793408" y="118691"/>
            <a:ext cx="7886700" cy="430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0546" y="855086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Research Factors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60127" y="3430954"/>
            <a:ext cx="6684264" cy="1109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0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93408" y="1663557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Economic Development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503" y="4265248"/>
            <a:ext cx="6684264" cy="1555476"/>
          </a:xfrm>
          <a:prstGeom prst="rect">
            <a:avLst/>
          </a:prstGeom>
        </p:spPr>
      </p:pic>
      <p:graphicFrame>
        <p:nvGraphicFramePr>
          <p:cNvPr id="1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25522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503" y="2122832"/>
            <a:ext cx="6684264" cy="156242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1363366" y="4517292"/>
            <a:ext cx="6583680" cy="1109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31628" y="1370868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Undergraduate Students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770" y="1806305"/>
            <a:ext cx="6684264" cy="1761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770" y="4100080"/>
            <a:ext cx="6684264" cy="1753625"/>
          </a:xfrm>
          <a:prstGeom prst="rect">
            <a:avLst/>
          </a:prstGeom>
        </p:spPr>
      </p:pic>
      <p:graphicFrame>
        <p:nvGraphicFramePr>
          <p:cNvPr id="10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585362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95991" y="4355260"/>
            <a:ext cx="6312794" cy="636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7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8420" y="1324382"/>
            <a:ext cx="585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Undergraduate Students</a:t>
            </a:r>
            <a:endParaRPr lang="en-US" sz="1600" b="1" i="1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93408" y="118691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Metrics that Matter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84" y="1790308"/>
            <a:ext cx="6684264" cy="1761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713" y="4264638"/>
            <a:ext cx="6684264" cy="1753625"/>
          </a:xfrm>
          <a:prstGeom prst="rect">
            <a:avLst/>
          </a:prstGeom>
        </p:spPr>
      </p:pic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25522"/>
              </p:ext>
            </p:extLst>
          </p:nvPr>
        </p:nvGraphicFramePr>
        <p:xfrm>
          <a:off x="6908429" y="674184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10 Threshold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Top 10 Average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334805" y="1288338"/>
            <a:ext cx="457200" cy="0"/>
          </a:xfrm>
          <a:prstGeom prst="line">
            <a:avLst/>
          </a:prstGeom>
          <a:ln w="38100">
            <a:solidFill>
              <a:srgbClr val="267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34805" y="1027337"/>
            <a:ext cx="457200" cy="0"/>
          </a:xfrm>
          <a:prstGeom prst="line">
            <a:avLst/>
          </a:prstGeom>
          <a:ln w="38100">
            <a:solidFill>
              <a:srgbClr val="B40F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34806" y="697630"/>
            <a:ext cx="457200" cy="167298"/>
          </a:xfrm>
          <a:prstGeom prst="rect">
            <a:avLst/>
          </a:prstGeom>
          <a:solidFill>
            <a:srgbClr val="62B6D5">
              <a:alpha val="5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33663" y="4519382"/>
            <a:ext cx="6312794" cy="636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01" y="1699022"/>
            <a:ext cx="9073299" cy="17907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Preeminence Based Funding </a:t>
            </a:r>
            <a:r>
              <a:rPr lang="en-US" b="1" dirty="0" smtClean="0">
                <a:solidFill>
                  <a:schemeClr val="bg1"/>
                </a:solidFill>
              </a:rPr>
              <a:t>Metrics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2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/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777" y="2965292"/>
            <a:ext cx="8312824" cy="132032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740588" y="3248475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9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227" y="609600"/>
            <a:ext cx="5997146" cy="58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0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60" y="1794948"/>
            <a:ext cx="8358620" cy="13389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633" y="5099834"/>
            <a:ext cx="8756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*2016 </a:t>
            </a:r>
            <a:r>
              <a:rPr lang="en-US" sz="1100" dirty="0" err="1">
                <a:solidFill>
                  <a:srgbClr val="595959"/>
                </a:solidFill>
                <a:latin typeface="Arial" panose="020B0604020202020204" pitchFamily="34" charset="0"/>
              </a:rPr>
              <a:t>workplan</a:t>
            </a:r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 only includes reading and math scores.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60" y="3760889"/>
            <a:ext cx="8358620" cy="133894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253205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8185" y="4007698"/>
            <a:ext cx="2391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*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42890" y="2091800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52167" y="4051867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6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21" y="1734861"/>
            <a:ext cx="8438585" cy="13330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633" y="2978107"/>
            <a:ext cx="8756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595959"/>
                </a:solidFill>
                <a:latin typeface="Arial" panose="020B0604020202020204" pitchFamily="34" charset="0"/>
              </a:rPr>
              <a:t>*Expanded selection of national ranking from 2014 to 2015.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0370" y="2214415"/>
            <a:ext cx="2391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*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795880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122" y="3764159"/>
            <a:ext cx="8404556" cy="133489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784324" y="4061275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6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61" y="4001379"/>
            <a:ext cx="8390231" cy="133261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sp>
        <p:nvSpPr>
          <p:cNvPr id="12" name="Rectangle 11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869515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262" y="2077913"/>
            <a:ext cx="8388756" cy="132519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768694" y="4295738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2139" y="2369247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9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46" y="1895313"/>
            <a:ext cx="8413785" cy="13291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46" y="3818536"/>
            <a:ext cx="8386985" cy="13321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795880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68694" y="2185584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68694" y="4108168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34" y="4501945"/>
            <a:ext cx="8300880" cy="13113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534" y="1629217"/>
            <a:ext cx="8300877" cy="13184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3533" y="5748668"/>
            <a:ext cx="8756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595959"/>
                </a:solidFill>
                <a:latin typeface="Arial" panose="020B0604020202020204" pitchFamily="34" charset="0"/>
              </a:rPr>
              <a:t>*2016 </a:t>
            </a:r>
            <a:r>
              <a:rPr lang="en-US" sz="1100" dirty="0" err="1" smtClean="0">
                <a:solidFill>
                  <a:srgbClr val="595959"/>
                </a:solidFill>
                <a:latin typeface="Arial" panose="020B0604020202020204" pitchFamily="34" charset="0"/>
              </a:rPr>
              <a:t>workplan</a:t>
            </a:r>
            <a:r>
              <a:rPr lang="en-US" sz="1100" dirty="0" smtClean="0">
                <a:solidFill>
                  <a:srgbClr val="595959"/>
                </a:solidFill>
                <a:latin typeface="Arial" panose="020B0604020202020204" pitchFamily="34" charset="0"/>
              </a:rPr>
              <a:t> also includes medical/health professional doctorates.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071" y="4758002"/>
            <a:ext cx="2391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*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795880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534" y="3092035"/>
            <a:ext cx="8300880" cy="131131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58974" y="4947133"/>
            <a:ext cx="622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1,592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16146" y="1919861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1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5492" y="951361"/>
            <a:ext cx="2289654" cy="70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Preeminence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26" y="1895313"/>
            <a:ext cx="8393198" cy="13330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26" y="3718964"/>
            <a:ext cx="8393199" cy="132589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273225"/>
            <a:ext cx="654084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2016: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http://www.flbog.edu/about/_doc/budget/workplan_2016/2016_SYSTEM_WORK_PLAN__2016-09-09.pdf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2015: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http://www.flbog.edu/about/_doc/budget/workplan_2015/2015_SYSTEM_WORK_PLAN_FINAL.pdf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(pg10)</a:t>
            </a:r>
            <a:endParaRPr lang="en-US" sz="800" dirty="0"/>
          </a:p>
          <a:p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en-US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http://www.flbog.edu/about/_doc/budget/workplan_2014-15/UF_2014-15_Workplan_FINAL.pdf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 </a:t>
            </a:r>
            <a:endParaRPr lang="fr-FR" sz="800" dirty="0" smtClean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fr-FR" sz="800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795880"/>
              </p:ext>
            </p:extLst>
          </p:nvPr>
        </p:nvGraphicFramePr>
        <p:xfrm>
          <a:off x="7004253" y="923532"/>
          <a:ext cx="2040893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*Definition</a:t>
                      </a:r>
                      <a:r>
                        <a:rPr lang="en-US" sz="1050" b="1" i="0" u="none" strike="noStrike" baseline="0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 Change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30629" y="1509946"/>
            <a:ext cx="457200" cy="0"/>
          </a:xfrm>
          <a:prstGeom prst="line">
            <a:avLst/>
          </a:prstGeom>
          <a:ln w="38100">
            <a:solidFill>
              <a:srgbClr val="0021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30630" y="946978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30629" y="1191622"/>
            <a:ext cx="457200" cy="167298"/>
          </a:xfrm>
          <a:prstGeom prst="rect">
            <a:avLst/>
          </a:prstGeom>
          <a:solidFill>
            <a:schemeClr val="tx1">
              <a:lumMod val="75000"/>
              <a:lumOff val="25000"/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76509" y="2185585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84324" y="4014385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01" y="1699022"/>
            <a:ext cx="9073299" cy="17907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Performance Based Funding Metrics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62" y="2550966"/>
            <a:ext cx="8116132" cy="12838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273225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http://www.flbog.edu/about/budget/docs/performance_funding/PerformanceFundingModel_1213_ScoresPlusDetail.pdf</a:t>
            </a:r>
            <a:endParaRPr lang="en-US" sz="800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/>
          </p:nvPr>
        </p:nvGraphicFramePr>
        <p:xfrm>
          <a:off x="6989804" y="863996"/>
          <a:ext cx="2040893" cy="531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 at 10 points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16179" y="1221448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16180" y="898315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9001" y="1711114"/>
            <a:ext cx="2615513" cy="5534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29" y="1587392"/>
            <a:ext cx="8313824" cy="153492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12" y="3977038"/>
            <a:ext cx="8334357" cy="1316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7612" y="3170515"/>
            <a:ext cx="80673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*The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shown is the originally approved metric. The new proposed BOG definition shown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*in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latest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changes the metric to include graduates making $25k and up.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539" y="2068495"/>
            <a:ext cx="423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217962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http://www.flbog.edu/about/budget/docs/performance_funding/PerformanceFundingModel_1213_ScoresPlusDetail.pdf</a:t>
            </a:r>
            <a:endParaRPr lang="en-US" sz="800" dirty="0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901832"/>
              </p:ext>
            </p:extLst>
          </p:nvPr>
        </p:nvGraphicFramePr>
        <p:xfrm>
          <a:off x="6989804" y="863996"/>
          <a:ext cx="2040893" cy="531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 at 10 points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8416179" y="1221448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416180" y="898315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49" y="3739723"/>
            <a:ext cx="8341182" cy="135146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273225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3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http://www.flbog.edu/about/budget/docs/performance_funding/PerformanceFundingModel_1213_ScoresPlusDetail.pdf</a:t>
            </a:r>
            <a:endParaRPr lang="en-US" sz="800" dirty="0"/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777281"/>
              </p:ext>
            </p:extLst>
          </p:nvPr>
        </p:nvGraphicFramePr>
        <p:xfrm>
          <a:off x="6989804" y="863996"/>
          <a:ext cx="2040893" cy="531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 at 10 points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8416179" y="1221448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416180" y="898315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977" y="1752640"/>
            <a:ext cx="8360062" cy="133917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275562" y="2043095"/>
            <a:ext cx="745303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0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52" y="1810729"/>
            <a:ext cx="8393756" cy="1333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552" y="3680719"/>
            <a:ext cx="8393756" cy="13259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17962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http://www.flbog.edu/about/budget/docs/performance_funding/PerformanceFundingModel_1213_ScoresPlusDetail.pdf</a:t>
            </a:r>
            <a:endParaRPr lang="en-US" sz="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714" y="923256"/>
            <a:ext cx="2025286" cy="6360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314637" y="2105618"/>
            <a:ext cx="745303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06822" y="3973495"/>
            <a:ext cx="745303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9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35" y="1853608"/>
            <a:ext cx="8329324" cy="13229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1" y="3657694"/>
            <a:ext cx="8363230" cy="13229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273225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http://www.flbog.edu/about/budget/docs/performance_funding/PerformanceFundingModel_1213_ScoresPlusDetail.pdf</a:t>
            </a:r>
            <a:endParaRPr lang="en-US" sz="800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777281"/>
              </p:ext>
            </p:extLst>
          </p:nvPr>
        </p:nvGraphicFramePr>
        <p:xfrm>
          <a:off x="6989804" y="863996"/>
          <a:ext cx="2040893" cy="531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 at 10 points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16179" y="1221448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16180" y="898315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84569" y="2144695"/>
            <a:ext cx="745303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61124" y="3950048"/>
            <a:ext cx="745303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694" y="300174"/>
            <a:ext cx="7886700" cy="4304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Board of Governor’s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Performance Funding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DRAFT</a:t>
            </a:r>
            <a:endParaRPr lang="en-US" sz="28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99" y="1752640"/>
            <a:ext cx="8279199" cy="13349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99" y="3593444"/>
            <a:ext cx="8279200" cy="1288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199" y="4856811"/>
            <a:ext cx="40372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*2016 and 2015 data are both based on 2013-14 fiscal years.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8694" y="3829666"/>
            <a:ext cx="423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693" y="4048382"/>
            <a:ext cx="423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273225"/>
            <a:ext cx="6540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Sources: 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2016: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http://</a:t>
            </a:r>
            <a:r>
              <a:rPr lang="fr-FR" sz="800" dirty="0" smtClean="0">
                <a:solidFill>
                  <a:srgbClr val="555555"/>
                </a:solidFill>
                <a:latin typeface="Arial" panose="020B0604020202020204" pitchFamily="34" charset="0"/>
                <a:hlinkClick r:id="rId4"/>
              </a:rPr>
              <a:t>www.flbog.edu/about/budget/docs/performance_funding/PBF-2016-17-Packet.pdf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2015: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5"/>
              </a:rPr>
              <a:t> http://www.flbog.edu/about/budget/docs/performance_funding/Final-Metric-Score-Sheets-Year-2.pdf</a:t>
            </a:r>
            <a:endParaRPr lang="fr-FR" sz="800" dirty="0"/>
          </a:p>
          <a:p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</a:rPr>
              <a:t>2014: </a:t>
            </a:r>
            <a:r>
              <a:rPr lang="fr-FR" sz="800" dirty="0">
                <a:solidFill>
                  <a:srgbClr val="555555"/>
                </a:solidFill>
                <a:latin typeface="Arial" panose="020B0604020202020204" pitchFamily="34" charset="0"/>
                <a:hlinkClick r:id="rId6"/>
              </a:rPr>
              <a:t>http://www.flbog.edu/about/budget/docs/performance_funding/PerformanceFundingModel_1213_ScoresPlusDetail.pdf</a:t>
            </a:r>
            <a:endParaRPr lang="en-US" sz="800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777281"/>
              </p:ext>
            </p:extLst>
          </p:nvPr>
        </p:nvGraphicFramePr>
        <p:xfrm>
          <a:off x="6989804" y="863996"/>
          <a:ext cx="2040893" cy="5311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3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UF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smtClean="0">
                          <a:solidFill>
                            <a:srgbClr val="555555"/>
                          </a:solidFill>
                          <a:effectLst/>
                          <a:latin typeface="Trebuchet MS" panose="020B0603020202020204" pitchFamily="34" charset="0"/>
                        </a:rPr>
                        <a:t>Benchmark at 10 points</a:t>
                      </a:r>
                      <a:endParaRPr lang="en-US" sz="1050" b="1" i="0" u="none" strike="noStrike" dirty="0">
                        <a:solidFill>
                          <a:srgbClr val="55555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8416179" y="1221448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16180" y="898315"/>
            <a:ext cx="457200" cy="167298"/>
          </a:xfrm>
          <a:prstGeom prst="rect">
            <a:avLst/>
          </a:prstGeom>
          <a:solidFill>
            <a:schemeClr val="accent2">
              <a:alpha val="77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83830" y="3873707"/>
            <a:ext cx="797356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610</Words>
  <Application>Microsoft Office PowerPoint</Application>
  <PresentationFormat>On-screen Show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Jokerman</vt:lpstr>
      <vt:lpstr>Trebuchet MS</vt:lpstr>
      <vt:lpstr>Office Theme</vt:lpstr>
      <vt:lpstr>Draft Dashboard Styles</vt:lpstr>
      <vt:lpstr>PowerPoint Presentation</vt:lpstr>
      <vt:lpstr>Performance Based Funding Metrics</vt:lpstr>
      <vt:lpstr>Board of Governor’s Performance Funding DRAFT</vt:lpstr>
      <vt:lpstr>Board of Governor’s Performance Funding DRAFT</vt:lpstr>
      <vt:lpstr>Board of Governor’s Performance Funding DRAFT</vt:lpstr>
      <vt:lpstr>Board of Governor’s Performance Funding DRAFT</vt:lpstr>
      <vt:lpstr>Board of Governor’s Performance Funding DRAFT</vt:lpstr>
      <vt:lpstr>Board of Governor’s Performance Funding DRAFT</vt:lpstr>
      <vt:lpstr>Metrics that Matter</vt:lpstr>
      <vt:lpstr>Metrics that Matter DRAFT</vt:lpstr>
      <vt:lpstr>Metrics that Matter DRAFT</vt:lpstr>
      <vt:lpstr>Metrics that Matter DRAFT</vt:lpstr>
      <vt:lpstr>PowerPoint Presentation</vt:lpstr>
      <vt:lpstr>Metrics that Matter DRAFT</vt:lpstr>
      <vt:lpstr>Metrics that Matter DRAFT</vt:lpstr>
      <vt:lpstr>Metrics that Matter DRAFT</vt:lpstr>
      <vt:lpstr>Preeminence Based Funding Metrics</vt:lpstr>
      <vt:lpstr>Board of Governor’s Preeminence Funding DRAFT</vt:lpstr>
      <vt:lpstr>Board of Governor’s Preeminence Funding DRAFT</vt:lpstr>
      <vt:lpstr>Board of Governor’s Preeminence Funding DRAFT</vt:lpstr>
      <vt:lpstr>Board of Governor’s Preeminence Funding DRAFT</vt:lpstr>
      <vt:lpstr>Board of Governor’s Preeminence Funding DRAFT</vt:lpstr>
      <vt:lpstr>Board of Governor’s Preeminence Funding DRAFT</vt:lpstr>
      <vt:lpstr>Board of Governor’s Preeminence Funding DRAFT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Grinberg,Irina</dc:creator>
  <cp:lastModifiedBy>Glover,Joseph</cp:lastModifiedBy>
  <cp:revision>346</cp:revision>
  <dcterms:created xsi:type="dcterms:W3CDTF">2016-11-21T19:15:26Z</dcterms:created>
  <dcterms:modified xsi:type="dcterms:W3CDTF">2016-12-08T19:39:35Z</dcterms:modified>
</cp:coreProperties>
</file>